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1"/>
  </p:notesMasterIdLst>
  <p:sldIdLst>
    <p:sldId id="796" r:id="rId2"/>
    <p:sldId id="794" r:id="rId3"/>
    <p:sldId id="795" r:id="rId4"/>
    <p:sldId id="639" r:id="rId5"/>
    <p:sldId id="641" r:id="rId6"/>
    <p:sldId id="738" r:id="rId7"/>
    <p:sldId id="739" r:id="rId8"/>
    <p:sldId id="740" r:id="rId9"/>
    <p:sldId id="741" r:id="rId10"/>
    <p:sldId id="797" r:id="rId11"/>
    <p:sldId id="781" r:id="rId12"/>
    <p:sldId id="806" r:id="rId13"/>
    <p:sldId id="827" r:id="rId14"/>
    <p:sldId id="743" r:id="rId15"/>
    <p:sldId id="762" r:id="rId16"/>
    <p:sldId id="745" r:id="rId17"/>
    <p:sldId id="746" r:id="rId18"/>
    <p:sldId id="792" r:id="rId19"/>
    <p:sldId id="751" r:id="rId20"/>
    <p:sldId id="752" r:id="rId21"/>
    <p:sldId id="748" r:id="rId22"/>
    <p:sldId id="749" r:id="rId23"/>
    <p:sldId id="785" r:id="rId24"/>
    <p:sldId id="755" r:id="rId25"/>
    <p:sldId id="756" r:id="rId26"/>
    <p:sldId id="754" r:id="rId27"/>
    <p:sldId id="758" r:id="rId28"/>
    <p:sldId id="759" r:id="rId29"/>
    <p:sldId id="760" r:id="rId30"/>
    <p:sldId id="798" r:id="rId31"/>
    <p:sldId id="753" r:id="rId32"/>
    <p:sldId id="761" r:id="rId33"/>
    <p:sldId id="775" r:id="rId34"/>
    <p:sldId id="763" r:id="rId35"/>
    <p:sldId id="1115" r:id="rId36"/>
    <p:sldId id="764" r:id="rId37"/>
    <p:sldId id="766" r:id="rId38"/>
    <p:sldId id="768" r:id="rId39"/>
    <p:sldId id="767" r:id="rId40"/>
    <p:sldId id="769" r:id="rId41"/>
    <p:sldId id="799" r:id="rId42"/>
    <p:sldId id="1116" r:id="rId43"/>
    <p:sldId id="776" r:id="rId44"/>
    <p:sldId id="1117" r:id="rId45"/>
    <p:sldId id="1118" r:id="rId46"/>
    <p:sldId id="1119" r:id="rId47"/>
    <p:sldId id="1121" r:id="rId48"/>
    <p:sldId id="1120" r:id="rId49"/>
    <p:sldId id="777" r:id="rId50"/>
    <p:sldId id="770" r:id="rId51"/>
    <p:sldId id="771" r:id="rId52"/>
    <p:sldId id="786" r:id="rId53"/>
    <p:sldId id="800" r:id="rId54"/>
    <p:sldId id="774" r:id="rId55"/>
    <p:sldId id="772" r:id="rId56"/>
    <p:sldId id="773" r:id="rId57"/>
    <p:sldId id="802" r:id="rId58"/>
    <p:sldId id="805" r:id="rId59"/>
    <p:sldId id="803" r:id="rId60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BEFF4"/>
    <a:srgbClr val="FFFFFF"/>
    <a:srgbClr val="FF40FF"/>
    <a:srgbClr val="59AAE4"/>
    <a:srgbClr val="D0CEB6"/>
    <a:srgbClr val="44639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381"/>
    <p:restoredTop sz="94825"/>
  </p:normalViewPr>
  <p:slideViewPr>
    <p:cSldViewPr>
      <p:cViewPr varScale="1">
        <p:scale>
          <a:sx n="56" d="100"/>
          <a:sy n="56" d="100"/>
        </p:scale>
        <p:origin x="184" y="9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51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8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9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77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7DC7AF-9299-724A-A74D-8F365AE3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0"/>
            <a:ext cx="11333845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312" y="42703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Defining Variable Types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150796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Define New Variable Types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176478" y="4115823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Email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720240" y="4199819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Inbox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864362" y="4367812"/>
            <a:ext cx="2099910" cy="268788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User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924489" y="1175949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Inbox Database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696370" y="1007956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Email Sender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468250" y="1091953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Login Manager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404946-D958-A743-A983-0FD92A3E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2" y="1417637"/>
            <a:ext cx="4686300" cy="2561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B37275-5155-F947-9899-C10976B9A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96" b="91897" l="8143" r="90000">
                        <a14:foregroundMark x1="8143" y1="50000" x2="10143" y2="64427"/>
                        <a14:foregroundMark x1="43000" y1="9289" x2="54857" y2="8893"/>
                        <a14:foregroundMark x1="44714" y1="91502" x2="57857" y2="91897"/>
                        <a14:foregroundMark x1="57857" y1="91897" x2="61857" y2="90909"/>
                        <a14:foregroundMark x1="89143" y1="54941" x2="88857" y2="50791"/>
                        <a14:foregroundMark x1="89571" y1="56324" x2="8914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5312" y="4922837"/>
            <a:ext cx="3171235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19856" y="3094037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Even small programs </a:t>
            </a:r>
          </a:p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define new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98161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Have Been </a:t>
            </a:r>
            <a:r>
              <a:rPr lang="en-US" sz="4409" b="1" i="1" dirty="0">
                <a:solidFill>
                  <a:schemeClr val="tx1"/>
                </a:solidFill>
                <a:latin typeface="Century Gothic"/>
                <a:cs typeface="Century Gothic"/>
              </a:rPr>
              <a:t>Using 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Variable Types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40A3067-A515-DF4A-942D-89EEEEF4B8A2}"/>
              </a:ext>
            </a:extLst>
          </p:cNvPr>
          <p:cNvSpPr/>
          <p:nvPr/>
        </p:nvSpPr>
        <p:spPr>
          <a:xfrm>
            <a:off x="1763712" y="1798637"/>
            <a:ext cx="1676400" cy="1676400"/>
          </a:xfrm>
          <a:prstGeom prst="ellipse">
            <a:avLst/>
          </a:prstGeom>
          <a:solidFill>
            <a:srgbClr val="0432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2EDD-93CF-D54C-81D8-2FF30F73D080}"/>
              </a:ext>
            </a:extLst>
          </p:cNvPr>
          <p:cNvSpPr txBox="1"/>
          <p:nvPr/>
        </p:nvSpPr>
        <p:spPr>
          <a:xfrm>
            <a:off x="1908048" y="1103376"/>
            <a:ext cx="1338828" cy="52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A83BF-E469-0C48-A47C-612447BF2664}"/>
              </a:ext>
            </a:extLst>
          </p:cNvPr>
          <p:cNvSpPr txBox="1"/>
          <p:nvPr/>
        </p:nvSpPr>
        <p:spPr>
          <a:xfrm>
            <a:off x="5421312" y="1722437"/>
            <a:ext cx="1569660" cy="52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0E616-83BF-8743-9B3F-38B85C1F8BB8}"/>
              </a:ext>
            </a:extLst>
          </p:cNvPr>
          <p:cNvSpPr txBox="1"/>
          <p:nvPr/>
        </p:nvSpPr>
        <p:spPr>
          <a:xfrm>
            <a:off x="5421312" y="2560637"/>
            <a:ext cx="2765501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“Hello, world”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94369-DFCC-5840-9C23-9F33FEF8AB4A}"/>
              </a:ext>
            </a:extLst>
          </p:cNvPr>
          <p:cNvSpPr txBox="1"/>
          <p:nvPr/>
        </p:nvSpPr>
        <p:spPr>
          <a:xfrm>
            <a:off x="3211512" y="4008437"/>
            <a:ext cx="3647152" cy="52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RandomGenerator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66766-1449-1A49-97A1-7E5A73E937D1}"/>
              </a:ext>
            </a:extLst>
          </p:cNvPr>
          <p:cNvSpPr txBox="1"/>
          <p:nvPr/>
        </p:nvSpPr>
        <p:spPr>
          <a:xfrm>
            <a:off x="315912" y="5532437"/>
            <a:ext cx="8997976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What would it take to define your own?</a:t>
            </a:r>
          </a:p>
        </p:txBody>
      </p:sp>
    </p:spTree>
    <p:extLst>
      <p:ext uri="{BB962C8B-B14F-4D97-AF65-F5344CB8AC3E}">
        <p14:creationId xmlns:p14="http://schemas.microsoft.com/office/powerpoint/2010/main" val="5214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Does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Look Like?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7E6B1-86F5-8A43-AA9B-18F89C7C0C0B}"/>
              </a:ext>
            </a:extLst>
          </p:cNvPr>
          <p:cNvSpPr/>
          <p:nvPr/>
        </p:nvSpPr>
        <p:spPr>
          <a:xfrm>
            <a:off x="544512" y="1189037"/>
            <a:ext cx="9536113" cy="627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class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GRect</a:t>
            </a:r>
            <a:r>
              <a:rPr lang="en-US" dirty="0">
                <a:latin typeface="Monaco" pitchFamily="2" charset="77"/>
              </a:rPr>
              <a:t> {</a:t>
            </a:r>
          </a:p>
          <a:p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Instance variables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yc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xc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isFilled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isVisible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br>
              <a:rPr lang="en-US" dirty="0">
                <a:latin typeface="Monaco" pitchFamily="2" charset="77"/>
              </a:rPr>
            </a:br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Constructors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GRect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1"/>
            <a:r>
              <a:rPr lang="en-US" dirty="0">
                <a:latin typeface="Monaco" pitchFamily="2" charset="77"/>
              </a:rPr>
              <a:t>}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GRect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x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y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xc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x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yc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y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1"/>
            <a:r>
              <a:rPr lang="en-US" dirty="0">
                <a:latin typeface="Monaco" pitchFamily="2" charset="77"/>
              </a:rPr>
              <a:t>}</a:t>
            </a:r>
          </a:p>
          <a:p>
            <a:pPr lvl="1"/>
            <a:endParaRPr lang="en-US" dirty="0">
              <a:effectLst/>
              <a:latin typeface="Monaco" pitchFamily="2" charset="77"/>
            </a:endParaRPr>
          </a:p>
          <a:p>
            <a:pPr lvl="1"/>
            <a:r>
              <a:rPr lang="en-US" dirty="0">
                <a:latin typeface="Monaco" pitchFamily="2" charset="77"/>
              </a:rPr>
              <a:t>...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49A8F-FCA1-7845-A6B5-1367E1454EC6}"/>
              </a:ext>
            </a:extLst>
          </p:cNvPr>
          <p:cNvSpPr txBox="1"/>
          <p:nvPr/>
        </p:nvSpPr>
        <p:spPr>
          <a:xfrm>
            <a:off x="8017898" y="11128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onaco" pitchFamily="2" charset="77"/>
              </a:rPr>
              <a:t>GRect.java</a:t>
            </a:r>
            <a:endParaRPr lang="en-US" sz="2400" dirty="0">
              <a:solidFill>
                <a:srgbClr val="0432FF"/>
              </a:solidFill>
              <a:latin typeface="Monaco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537111-BA4C-BD4D-8EC5-5F801B940B43}"/>
              </a:ext>
            </a:extLst>
          </p:cNvPr>
          <p:cNvSpPr/>
          <p:nvPr/>
        </p:nvSpPr>
        <p:spPr>
          <a:xfrm>
            <a:off x="-522288" y="1570037"/>
            <a:ext cx="10602913" cy="5989638"/>
          </a:xfrm>
          <a:prstGeom prst="rect">
            <a:avLst/>
          </a:prstGeom>
          <a:solidFill>
            <a:srgbClr val="DBEFF4">
              <a:alpha val="7686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7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7381" y="3551237"/>
            <a:ext cx="2883876" cy="288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2" y="1493837"/>
            <a:ext cx="7889081" cy="4989036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A student registration system needs to store info</a:t>
            </a:r>
            <a:br>
              <a:rPr lang="en-US" sz="2400" dirty="0"/>
            </a:br>
            <a:r>
              <a:rPr lang="en-US" sz="2400" dirty="0"/>
              <a:t>about students, but Java has no </a:t>
            </a:r>
            <a:r>
              <a:rPr lang="en-US" sz="2400" b="1" dirty="0">
                <a:latin typeface="Consolas" charset="0"/>
              </a:rPr>
              <a:t>Student</a:t>
            </a:r>
            <a:r>
              <a:rPr lang="en-US" sz="2400" dirty="0"/>
              <a:t> type.</a:t>
            </a:r>
          </a:p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A music synthesizer app might want to store information about different voices, but Java has no </a:t>
            </a:r>
            <a:r>
              <a:rPr lang="en-US" sz="2400" b="1" dirty="0">
                <a:latin typeface="Consolas" charset="0"/>
              </a:rPr>
              <a:t>Guitar </a:t>
            </a:r>
            <a:r>
              <a:rPr lang="en-US" sz="2400" dirty="0"/>
              <a:t>type.</a:t>
            </a:r>
          </a:p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However, Java does provide a feature for us to add</a:t>
            </a:r>
            <a:br>
              <a:rPr lang="en-US" sz="2400" dirty="0"/>
            </a:br>
            <a:r>
              <a:rPr lang="en-US" sz="2400" dirty="0"/>
              <a:t>new data types to the language: </a:t>
            </a:r>
            <a:r>
              <a:rPr lang="en-US" sz="2400" b="1" dirty="0"/>
              <a:t>classes</a:t>
            </a:r>
            <a:r>
              <a:rPr lang="en-US" sz="2400" dirty="0"/>
              <a:t>.</a:t>
            </a:r>
          </a:p>
          <a:p>
            <a:pPr lvl="1" eaLnBrk="1" hangingPunct="1">
              <a:defRPr/>
            </a:pPr>
            <a:r>
              <a:rPr lang="en-US" sz="2400" dirty="0"/>
              <a:t>Writing a class defines a new data type.</a:t>
            </a:r>
          </a:p>
        </p:txBody>
      </p:sp>
      <p:pic>
        <p:nvPicPr>
          <p:cNvPr id="7173" name="Picture 5" descr="student-regi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312" y="1570037"/>
            <a:ext cx="1102453" cy="117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define new Variable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5B88-6EFD-FF46-A68C-86B542E4457C}"/>
              </a:ext>
            </a:extLst>
          </p:cNvPr>
          <p:cNvSpPr txBox="1"/>
          <p:nvPr/>
        </p:nvSpPr>
        <p:spPr>
          <a:xfrm>
            <a:off x="1382712" y="7117438"/>
            <a:ext cx="6934078" cy="44223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“This class is so meta” – Anonymous Stanford Student</a:t>
            </a:r>
          </a:p>
        </p:txBody>
      </p:sp>
    </p:spTree>
    <p:extLst>
      <p:ext uri="{BB962C8B-B14F-4D97-AF65-F5344CB8AC3E}">
        <p14:creationId xmlns:p14="http://schemas.microsoft.com/office/powerpoint/2010/main" val="131434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/>
              <a:t>class</a:t>
            </a:r>
            <a:r>
              <a:rPr lang="en-US" dirty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20681732">
            <a:off x="497507" y="2701381"/>
            <a:ext cx="2521642" cy="849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646" dirty="0">
                <a:ea typeface="ＭＳ Ｐゴシック" charset="0"/>
              </a:rPr>
              <a:t>A blueprint is a helpful analogy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BB8715-AD64-8148-A6B2-8A6A8D825840}"/>
              </a:ext>
            </a:extLst>
          </p:cNvPr>
          <p:cNvGrpSpPr/>
          <p:nvPr/>
        </p:nvGrpSpPr>
        <p:grpSpPr>
          <a:xfrm>
            <a:off x="2982912" y="49228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580D8F-911A-1A49-A4B7-57820DDE3266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09837D-0B6B-F54D-9094-463921FC6FF8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0DA86094-5272-5447-B18D-15AE31F28171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solidFill>
              <a:srgbClr val="FF4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452A72-7190-A340-BF58-65A5EB6B8570}"/>
              </a:ext>
            </a:extLst>
          </p:cNvPr>
          <p:cNvGrpSpPr/>
          <p:nvPr/>
        </p:nvGrpSpPr>
        <p:grpSpPr>
          <a:xfrm>
            <a:off x="4659312" y="49990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B5732B-5AC9-D741-A9EC-A6CBD81F30DE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92B-5AA7-914C-AD30-BF9848CE2DC6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ound Same Side Corner Rectangle 20">
              <a:extLst>
                <a:ext uri="{FF2B5EF4-FFF2-40B4-BE49-F238E27FC236}">
                  <a16:creationId xmlns:a16="http://schemas.microsoft.com/office/drawing/2014/main" id="{96338D60-34CA-874C-B860-47B3D9CECFB6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E47312-761A-554E-92F2-A01E4CD89838}"/>
              </a:ext>
            </a:extLst>
          </p:cNvPr>
          <p:cNvGrpSpPr/>
          <p:nvPr/>
        </p:nvGrpSpPr>
        <p:grpSpPr>
          <a:xfrm>
            <a:off x="6183312" y="46942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C33777E-09C9-4C40-A96E-33615A3AEC34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8F0840-5C11-3A4B-90AB-9CB3271227F7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ound Same Side Corner Rectangle 24">
              <a:extLst>
                <a:ext uri="{FF2B5EF4-FFF2-40B4-BE49-F238E27FC236}">
                  <a16:creationId xmlns:a16="http://schemas.microsoft.com/office/drawing/2014/main" id="{93A5CA2C-6EE4-6848-900C-29FA6CB9B69D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AD083-659C-0944-B380-0CBAAACA36F7}"/>
              </a:ext>
            </a:extLst>
          </p:cNvPr>
          <p:cNvSpPr txBox="1"/>
          <p:nvPr/>
        </p:nvSpPr>
        <p:spPr>
          <a:xfrm>
            <a:off x="3744912" y="2027237"/>
            <a:ext cx="2793072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Blueprint for student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08E4F-A03E-0647-8736-0D27C033E1FC}"/>
              </a:ext>
            </a:extLst>
          </p:cNvPr>
          <p:cNvSpPr txBox="1"/>
          <p:nvPr/>
        </p:nvSpPr>
        <p:spPr>
          <a:xfrm>
            <a:off x="2297112" y="6780359"/>
            <a:ext cx="2030412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Instance of student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2DD6C0-4A50-1B47-AE1E-5C290D8866C2}"/>
              </a:ext>
            </a:extLst>
          </p:cNvPr>
          <p:cNvSpPr txBox="1"/>
          <p:nvPr/>
        </p:nvSpPr>
        <p:spPr>
          <a:xfrm>
            <a:off x="4049712" y="6780676"/>
            <a:ext cx="2030412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Instance of student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0C5124-36A3-A94C-B43C-71DF279BB20D}"/>
              </a:ext>
            </a:extLst>
          </p:cNvPr>
          <p:cNvSpPr txBox="1"/>
          <p:nvPr/>
        </p:nvSpPr>
        <p:spPr>
          <a:xfrm>
            <a:off x="5802312" y="6599237"/>
            <a:ext cx="2030412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Instance of student</a:t>
            </a: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Classes define new variable </a:t>
            </a:r>
            <a:r>
              <a:rPr lang="en-US" sz="3968" i="1" dirty="0">
                <a:latin typeface="+mn-lt"/>
                <a:cs typeface="Courier"/>
              </a:rPr>
              <a:t>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6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Classes decompose your program across files</a:t>
            </a:r>
            <a:endParaRPr lang="en-US" sz="3968" i="1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4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5312" y="1265237"/>
            <a:ext cx="3886200" cy="29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512" y="4618037"/>
            <a:ext cx="8643713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design a new variable type you must specify three things:</a:t>
            </a:r>
          </a:p>
          <a:p>
            <a:pPr marL="342900" indent="-342900">
              <a:buAutoNum type="arabicPeriod"/>
            </a:pPr>
            <a:r>
              <a:rPr lang="en-US" sz="2400" dirty="0"/>
              <a:t>What </a:t>
            </a:r>
            <a:r>
              <a:rPr lang="en-US" sz="2400" dirty="0" err="1"/>
              <a:t>subvariables</a:t>
            </a:r>
            <a:r>
              <a:rPr lang="en-US" sz="2400" dirty="0"/>
              <a:t> make up this new variable type?</a:t>
            </a:r>
          </a:p>
          <a:p>
            <a:pPr marL="342900" indent="-342900">
              <a:buAutoNum type="arabicPeriod"/>
            </a:pPr>
            <a:r>
              <a:rPr lang="en-US" sz="2400" dirty="0"/>
              <a:t>What behaviors does this new variable type support?</a:t>
            </a:r>
          </a:p>
          <a:p>
            <a:pPr marL="342900" indent="-342900">
              <a:buAutoNum type="arabicPeriod"/>
            </a:pPr>
            <a:r>
              <a:rPr lang="en-US" sz="2400" dirty="0"/>
              <a:t>What happens when you make a new instance of this type?</a:t>
            </a:r>
          </a:p>
        </p:txBody>
      </p:sp>
    </p:spTree>
    <p:extLst>
      <p:ext uri="{BB962C8B-B14F-4D97-AF65-F5344CB8AC3E}">
        <p14:creationId xmlns:p14="http://schemas.microsoft.com/office/powerpoint/2010/main" val="150492495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36860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Can you do this?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1493837"/>
            <a:ext cx="7554912" cy="4999401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497512" y="3932237"/>
            <a:ext cx="2926961" cy="2473194"/>
          </a:xfrm>
          <a:custGeom>
            <a:avLst/>
            <a:gdLst>
              <a:gd name="connsiteX0" fmla="*/ 2368446 w 2818151"/>
              <a:gd name="connsiteY0" fmla="*/ 0 h 2493085"/>
              <a:gd name="connsiteX1" fmla="*/ 1229194 w 2818151"/>
              <a:gd name="connsiteY1" fmla="*/ 29980 h 2493085"/>
              <a:gd name="connsiteX2" fmla="*/ 1184223 w 2818151"/>
              <a:gd name="connsiteY2" fmla="*/ 59960 h 2493085"/>
              <a:gd name="connsiteX3" fmla="*/ 1094282 w 2818151"/>
              <a:gd name="connsiteY3" fmla="*/ 89941 h 2493085"/>
              <a:gd name="connsiteX4" fmla="*/ 1004341 w 2818151"/>
              <a:gd name="connsiteY4" fmla="*/ 149901 h 2493085"/>
              <a:gd name="connsiteX5" fmla="*/ 959371 w 2818151"/>
              <a:gd name="connsiteY5" fmla="*/ 179882 h 2493085"/>
              <a:gd name="connsiteX6" fmla="*/ 914400 w 2818151"/>
              <a:gd name="connsiteY6" fmla="*/ 224852 h 2493085"/>
              <a:gd name="connsiteX7" fmla="*/ 839449 w 2818151"/>
              <a:gd name="connsiteY7" fmla="*/ 284813 h 2493085"/>
              <a:gd name="connsiteX8" fmla="*/ 809469 w 2818151"/>
              <a:gd name="connsiteY8" fmla="*/ 329783 h 2493085"/>
              <a:gd name="connsiteX9" fmla="*/ 734518 w 2818151"/>
              <a:gd name="connsiteY9" fmla="*/ 404734 h 2493085"/>
              <a:gd name="connsiteX10" fmla="*/ 704538 w 2818151"/>
              <a:gd name="connsiteY10" fmla="*/ 449705 h 2493085"/>
              <a:gd name="connsiteX11" fmla="*/ 659568 w 2818151"/>
              <a:gd name="connsiteY11" fmla="*/ 509665 h 2493085"/>
              <a:gd name="connsiteX12" fmla="*/ 599607 w 2818151"/>
              <a:gd name="connsiteY12" fmla="*/ 629587 h 2493085"/>
              <a:gd name="connsiteX13" fmla="*/ 524656 w 2818151"/>
              <a:gd name="connsiteY13" fmla="*/ 734518 h 2493085"/>
              <a:gd name="connsiteX14" fmla="*/ 479686 w 2818151"/>
              <a:gd name="connsiteY14" fmla="*/ 809468 h 2493085"/>
              <a:gd name="connsiteX15" fmla="*/ 404735 w 2818151"/>
              <a:gd name="connsiteY15" fmla="*/ 914400 h 2493085"/>
              <a:gd name="connsiteX16" fmla="*/ 344774 w 2818151"/>
              <a:gd name="connsiteY16" fmla="*/ 1004341 h 2493085"/>
              <a:gd name="connsiteX17" fmla="*/ 314794 w 2818151"/>
              <a:gd name="connsiteY17" fmla="*/ 1049311 h 2493085"/>
              <a:gd name="connsiteX18" fmla="*/ 284813 w 2818151"/>
              <a:gd name="connsiteY18" fmla="*/ 1079291 h 2493085"/>
              <a:gd name="connsiteX19" fmla="*/ 224853 w 2818151"/>
              <a:gd name="connsiteY19" fmla="*/ 1184223 h 2493085"/>
              <a:gd name="connsiteX20" fmla="*/ 179882 w 2818151"/>
              <a:gd name="connsiteY20" fmla="*/ 1274164 h 2493085"/>
              <a:gd name="connsiteX21" fmla="*/ 149902 w 2818151"/>
              <a:gd name="connsiteY21" fmla="*/ 1364105 h 2493085"/>
              <a:gd name="connsiteX22" fmla="*/ 134912 w 2818151"/>
              <a:gd name="connsiteY22" fmla="*/ 1409075 h 2493085"/>
              <a:gd name="connsiteX23" fmla="*/ 104931 w 2818151"/>
              <a:gd name="connsiteY23" fmla="*/ 1528996 h 2493085"/>
              <a:gd name="connsiteX24" fmla="*/ 89941 w 2818151"/>
              <a:gd name="connsiteY24" fmla="*/ 1573967 h 2493085"/>
              <a:gd name="connsiteX25" fmla="*/ 74951 w 2818151"/>
              <a:gd name="connsiteY25" fmla="*/ 1663908 h 2493085"/>
              <a:gd name="connsiteX26" fmla="*/ 59961 w 2818151"/>
              <a:gd name="connsiteY26" fmla="*/ 1723868 h 2493085"/>
              <a:gd name="connsiteX27" fmla="*/ 29981 w 2818151"/>
              <a:gd name="connsiteY27" fmla="*/ 1873770 h 2493085"/>
              <a:gd name="connsiteX28" fmla="*/ 0 w 2818151"/>
              <a:gd name="connsiteY28" fmla="*/ 1963711 h 2493085"/>
              <a:gd name="connsiteX29" fmla="*/ 14990 w 2818151"/>
              <a:gd name="connsiteY29" fmla="*/ 2248524 h 2493085"/>
              <a:gd name="connsiteX30" fmla="*/ 44971 w 2818151"/>
              <a:gd name="connsiteY30" fmla="*/ 2278505 h 2493085"/>
              <a:gd name="connsiteX31" fmla="*/ 89941 w 2818151"/>
              <a:gd name="connsiteY31" fmla="*/ 2308485 h 2493085"/>
              <a:gd name="connsiteX32" fmla="*/ 119922 w 2818151"/>
              <a:gd name="connsiteY32" fmla="*/ 2338465 h 2493085"/>
              <a:gd name="connsiteX33" fmla="*/ 164892 w 2818151"/>
              <a:gd name="connsiteY33" fmla="*/ 2353455 h 2493085"/>
              <a:gd name="connsiteX34" fmla="*/ 194872 w 2818151"/>
              <a:gd name="connsiteY34" fmla="*/ 2383436 h 2493085"/>
              <a:gd name="connsiteX35" fmla="*/ 239843 w 2818151"/>
              <a:gd name="connsiteY35" fmla="*/ 2458387 h 2493085"/>
              <a:gd name="connsiteX36" fmla="*/ 434715 w 2818151"/>
              <a:gd name="connsiteY36" fmla="*/ 2473377 h 2493085"/>
              <a:gd name="connsiteX37" fmla="*/ 644577 w 2818151"/>
              <a:gd name="connsiteY37" fmla="*/ 2473377 h 2493085"/>
              <a:gd name="connsiteX38" fmla="*/ 764499 w 2818151"/>
              <a:gd name="connsiteY38" fmla="*/ 2443396 h 2493085"/>
              <a:gd name="connsiteX39" fmla="*/ 809469 w 2818151"/>
              <a:gd name="connsiteY39" fmla="*/ 2413416 h 2493085"/>
              <a:gd name="connsiteX40" fmla="*/ 914400 w 2818151"/>
              <a:gd name="connsiteY40" fmla="*/ 2383436 h 2493085"/>
              <a:gd name="connsiteX41" fmla="*/ 1034322 w 2818151"/>
              <a:gd name="connsiteY41" fmla="*/ 2323475 h 2493085"/>
              <a:gd name="connsiteX42" fmla="*/ 1079292 w 2818151"/>
              <a:gd name="connsiteY42" fmla="*/ 2293495 h 2493085"/>
              <a:gd name="connsiteX43" fmla="*/ 1124263 w 2818151"/>
              <a:gd name="connsiteY43" fmla="*/ 2278505 h 2493085"/>
              <a:gd name="connsiteX44" fmla="*/ 1244184 w 2818151"/>
              <a:gd name="connsiteY44" fmla="*/ 2218544 h 2493085"/>
              <a:gd name="connsiteX45" fmla="*/ 1469036 w 2818151"/>
              <a:gd name="connsiteY45" fmla="*/ 2083632 h 2493085"/>
              <a:gd name="connsiteX46" fmla="*/ 1573968 w 2818151"/>
              <a:gd name="connsiteY46" fmla="*/ 2038662 h 2493085"/>
              <a:gd name="connsiteX47" fmla="*/ 1618938 w 2818151"/>
              <a:gd name="connsiteY47" fmla="*/ 2008682 h 2493085"/>
              <a:gd name="connsiteX48" fmla="*/ 1783830 w 2818151"/>
              <a:gd name="connsiteY48" fmla="*/ 1948721 h 2493085"/>
              <a:gd name="connsiteX49" fmla="*/ 1903751 w 2818151"/>
              <a:gd name="connsiteY49" fmla="*/ 1888760 h 2493085"/>
              <a:gd name="connsiteX50" fmla="*/ 1963712 w 2818151"/>
              <a:gd name="connsiteY50" fmla="*/ 1858780 h 2493085"/>
              <a:gd name="connsiteX51" fmla="*/ 2023672 w 2818151"/>
              <a:gd name="connsiteY51" fmla="*/ 1813809 h 2493085"/>
              <a:gd name="connsiteX52" fmla="*/ 2098623 w 2818151"/>
              <a:gd name="connsiteY52" fmla="*/ 1783829 h 2493085"/>
              <a:gd name="connsiteX53" fmla="*/ 2143594 w 2818151"/>
              <a:gd name="connsiteY53" fmla="*/ 1753849 h 2493085"/>
              <a:gd name="connsiteX54" fmla="*/ 2383436 w 2818151"/>
              <a:gd name="connsiteY54" fmla="*/ 1618937 h 2493085"/>
              <a:gd name="connsiteX55" fmla="*/ 2503358 w 2818151"/>
              <a:gd name="connsiteY55" fmla="*/ 1558977 h 2493085"/>
              <a:gd name="connsiteX56" fmla="*/ 2608289 w 2818151"/>
              <a:gd name="connsiteY56" fmla="*/ 1499016 h 2493085"/>
              <a:gd name="connsiteX57" fmla="*/ 2653259 w 2818151"/>
              <a:gd name="connsiteY57" fmla="*/ 1439055 h 2493085"/>
              <a:gd name="connsiteX58" fmla="*/ 2713220 w 2818151"/>
              <a:gd name="connsiteY58" fmla="*/ 1304144 h 2493085"/>
              <a:gd name="connsiteX59" fmla="*/ 2728210 w 2818151"/>
              <a:gd name="connsiteY59" fmla="*/ 1244183 h 2493085"/>
              <a:gd name="connsiteX60" fmla="*/ 2758190 w 2818151"/>
              <a:gd name="connsiteY60" fmla="*/ 1169232 h 2493085"/>
              <a:gd name="connsiteX61" fmla="*/ 2773181 w 2818151"/>
              <a:gd name="connsiteY61" fmla="*/ 1064301 h 2493085"/>
              <a:gd name="connsiteX62" fmla="*/ 2803161 w 2818151"/>
              <a:gd name="connsiteY62" fmla="*/ 974360 h 2493085"/>
              <a:gd name="connsiteX63" fmla="*/ 2818151 w 2818151"/>
              <a:gd name="connsiteY63" fmla="*/ 869429 h 2493085"/>
              <a:gd name="connsiteX64" fmla="*/ 2803161 w 2818151"/>
              <a:gd name="connsiteY64" fmla="*/ 554636 h 2493085"/>
              <a:gd name="connsiteX65" fmla="*/ 2788171 w 2818151"/>
              <a:gd name="connsiteY65" fmla="*/ 509665 h 2493085"/>
              <a:gd name="connsiteX66" fmla="*/ 2713220 w 2818151"/>
              <a:gd name="connsiteY66" fmla="*/ 359764 h 2493085"/>
              <a:gd name="connsiteX67" fmla="*/ 2668249 w 2818151"/>
              <a:gd name="connsiteY67" fmla="*/ 314793 h 2493085"/>
              <a:gd name="connsiteX68" fmla="*/ 2623279 w 2818151"/>
              <a:gd name="connsiteY68" fmla="*/ 254832 h 2493085"/>
              <a:gd name="connsiteX69" fmla="*/ 2518348 w 2818151"/>
              <a:gd name="connsiteY69" fmla="*/ 119921 h 2493085"/>
              <a:gd name="connsiteX70" fmla="*/ 2458387 w 2818151"/>
              <a:gd name="connsiteY70" fmla="*/ 44970 h 2493085"/>
              <a:gd name="connsiteX71" fmla="*/ 2368446 w 2818151"/>
              <a:gd name="connsiteY71" fmla="*/ 14990 h 2493085"/>
              <a:gd name="connsiteX72" fmla="*/ 2368446 w 2818151"/>
              <a:gd name="connsiteY72" fmla="*/ 0 h 249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818151" h="2493085">
                <a:moveTo>
                  <a:pt x="2368446" y="0"/>
                </a:moveTo>
                <a:cubicBezTo>
                  <a:pt x="1932599" y="87168"/>
                  <a:pt x="2499777" y="-21530"/>
                  <a:pt x="1229194" y="29980"/>
                </a:cubicBezTo>
                <a:cubicBezTo>
                  <a:pt x="1211193" y="30710"/>
                  <a:pt x="1200686" y="52643"/>
                  <a:pt x="1184223" y="59960"/>
                </a:cubicBezTo>
                <a:cubicBezTo>
                  <a:pt x="1155345" y="72795"/>
                  <a:pt x="1122548" y="75808"/>
                  <a:pt x="1094282" y="89941"/>
                </a:cubicBezTo>
                <a:cubicBezTo>
                  <a:pt x="1062054" y="106055"/>
                  <a:pt x="1034321" y="129914"/>
                  <a:pt x="1004341" y="149901"/>
                </a:cubicBezTo>
                <a:cubicBezTo>
                  <a:pt x="989351" y="159894"/>
                  <a:pt x="972110" y="167143"/>
                  <a:pt x="959371" y="179882"/>
                </a:cubicBezTo>
                <a:cubicBezTo>
                  <a:pt x="944381" y="194872"/>
                  <a:pt x="930686" y="211281"/>
                  <a:pt x="914400" y="224852"/>
                </a:cubicBezTo>
                <a:cubicBezTo>
                  <a:pt x="867653" y="263808"/>
                  <a:pt x="874338" y="241202"/>
                  <a:pt x="839449" y="284813"/>
                </a:cubicBezTo>
                <a:cubicBezTo>
                  <a:pt x="828195" y="298881"/>
                  <a:pt x="821332" y="316225"/>
                  <a:pt x="809469" y="329783"/>
                </a:cubicBezTo>
                <a:cubicBezTo>
                  <a:pt x="786203" y="356373"/>
                  <a:pt x="754116" y="375336"/>
                  <a:pt x="734518" y="404734"/>
                </a:cubicBezTo>
                <a:cubicBezTo>
                  <a:pt x="724525" y="419724"/>
                  <a:pt x="715010" y="435045"/>
                  <a:pt x="704538" y="449705"/>
                </a:cubicBezTo>
                <a:cubicBezTo>
                  <a:pt x="690017" y="470035"/>
                  <a:pt x="672156" y="488085"/>
                  <a:pt x="659568" y="509665"/>
                </a:cubicBezTo>
                <a:cubicBezTo>
                  <a:pt x="637049" y="548269"/>
                  <a:pt x="626423" y="593833"/>
                  <a:pt x="599607" y="629587"/>
                </a:cubicBezTo>
                <a:cubicBezTo>
                  <a:pt x="566615" y="673575"/>
                  <a:pt x="552061" y="690670"/>
                  <a:pt x="524656" y="734518"/>
                </a:cubicBezTo>
                <a:cubicBezTo>
                  <a:pt x="509214" y="759225"/>
                  <a:pt x="495128" y="784761"/>
                  <a:pt x="479686" y="809468"/>
                </a:cubicBezTo>
                <a:cubicBezTo>
                  <a:pt x="439079" y="874438"/>
                  <a:pt x="456031" y="841119"/>
                  <a:pt x="404735" y="914400"/>
                </a:cubicBezTo>
                <a:cubicBezTo>
                  <a:pt x="384072" y="943919"/>
                  <a:pt x="364761" y="974361"/>
                  <a:pt x="344774" y="1004341"/>
                </a:cubicBezTo>
                <a:cubicBezTo>
                  <a:pt x="334781" y="1019331"/>
                  <a:pt x="327533" y="1036572"/>
                  <a:pt x="314794" y="1049311"/>
                </a:cubicBezTo>
                <a:lnTo>
                  <a:pt x="284813" y="1079291"/>
                </a:lnTo>
                <a:cubicBezTo>
                  <a:pt x="253314" y="1173790"/>
                  <a:pt x="292915" y="1070786"/>
                  <a:pt x="224853" y="1184223"/>
                </a:cubicBezTo>
                <a:cubicBezTo>
                  <a:pt x="207608" y="1212965"/>
                  <a:pt x="192774" y="1243223"/>
                  <a:pt x="179882" y="1274164"/>
                </a:cubicBezTo>
                <a:cubicBezTo>
                  <a:pt x="167727" y="1303335"/>
                  <a:pt x="159895" y="1334125"/>
                  <a:pt x="149902" y="1364105"/>
                </a:cubicBezTo>
                <a:cubicBezTo>
                  <a:pt x="144905" y="1379095"/>
                  <a:pt x="138744" y="1393746"/>
                  <a:pt x="134912" y="1409075"/>
                </a:cubicBezTo>
                <a:cubicBezTo>
                  <a:pt x="124918" y="1449049"/>
                  <a:pt x="117961" y="1489906"/>
                  <a:pt x="104931" y="1528996"/>
                </a:cubicBezTo>
                <a:cubicBezTo>
                  <a:pt x="99934" y="1543986"/>
                  <a:pt x="93369" y="1558542"/>
                  <a:pt x="89941" y="1573967"/>
                </a:cubicBezTo>
                <a:cubicBezTo>
                  <a:pt x="83348" y="1603637"/>
                  <a:pt x="80912" y="1634104"/>
                  <a:pt x="74951" y="1663908"/>
                </a:cubicBezTo>
                <a:cubicBezTo>
                  <a:pt x="70911" y="1684110"/>
                  <a:pt x="64001" y="1703666"/>
                  <a:pt x="59961" y="1723868"/>
                </a:cubicBezTo>
                <a:cubicBezTo>
                  <a:pt x="43755" y="1804898"/>
                  <a:pt x="50871" y="1804138"/>
                  <a:pt x="29981" y="1873770"/>
                </a:cubicBezTo>
                <a:cubicBezTo>
                  <a:pt x="20900" y="1904039"/>
                  <a:pt x="0" y="1963711"/>
                  <a:pt x="0" y="1963711"/>
                </a:cubicBezTo>
                <a:cubicBezTo>
                  <a:pt x="4997" y="2058649"/>
                  <a:pt x="1545" y="2154410"/>
                  <a:pt x="14990" y="2248524"/>
                </a:cubicBezTo>
                <a:cubicBezTo>
                  <a:pt x="16989" y="2262515"/>
                  <a:pt x="33935" y="2269676"/>
                  <a:pt x="44971" y="2278505"/>
                </a:cubicBezTo>
                <a:cubicBezTo>
                  <a:pt x="59039" y="2289759"/>
                  <a:pt x="75873" y="2297231"/>
                  <a:pt x="89941" y="2308485"/>
                </a:cubicBezTo>
                <a:cubicBezTo>
                  <a:pt x="100977" y="2317314"/>
                  <a:pt x="107803" y="2331194"/>
                  <a:pt x="119922" y="2338465"/>
                </a:cubicBezTo>
                <a:cubicBezTo>
                  <a:pt x="133471" y="2346594"/>
                  <a:pt x="149902" y="2348458"/>
                  <a:pt x="164892" y="2353455"/>
                </a:cubicBezTo>
                <a:cubicBezTo>
                  <a:pt x="174885" y="2363449"/>
                  <a:pt x="187601" y="2371317"/>
                  <a:pt x="194872" y="2383436"/>
                </a:cubicBezTo>
                <a:cubicBezTo>
                  <a:pt x="206924" y="2403523"/>
                  <a:pt x="205317" y="2451482"/>
                  <a:pt x="239843" y="2458387"/>
                </a:cubicBezTo>
                <a:cubicBezTo>
                  <a:pt x="303727" y="2471164"/>
                  <a:pt x="369758" y="2468380"/>
                  <a:pt x="434715" y="2473377"/>
                </a:cubicBezTo>
                <a:cubicBezTo>
                  <a:pt x="528198" y="2504537"/>
                  <a:pt x="477385" y="2494276"/>
                  <a:pt x="644577" y="2473377"/>
                </a:cubicBezTo>
                <a:cubicBezTo>
                  <a:pt x="667388" y="2470526"/>
                  <a:pt x="737303" y="2456994"/>
                  <a:pt x="764499" y="2443396"/>
                </a:cubicBezTo>
                <a:cubicBezTo>
                  <a:pt x="780613" y="2435339"/>
                  <a:pt x="793355" y="2421473"/>
                  <a:pt x="809469" y="2413416"/>
                </a:cubicBezTo>
                <a:cubicBezTo>
                  <a:pt x="830973" y="2402664"/>
                  <a:pt x="895190" y="2388238"/>
                  <a:pt x="914400" y="2383436"/>
                </a:cubicBezTo>
                <a:cubicBezTo>
                  <a:pt x="954374" y="2363449"/>
                  <a:pt x="997136" y="2348266"/>
                  <a:pt x="1034322" y="2323475"/>
                </a:cubicBezTo>
                <a:cubicBezTo>
                  <a:pt x="1049312" y="2313482"/>
                  <a:pt x="1063178" y="2301552"/>
                  <a:pt x="1079292" y="2293495"/>
                </a:cubicBezTo>
                <a:cubicBezTo>
                  <a:pt x="1093425" y="2286429"/>
                  <a:pt x="1109878" y="2285044"/>
                  <a:pt x="1124263" y="2278505"/>
                </a:cubicBezTo>
                <a:cubicBezTo>
                  <a:pt x="1164949" y="2260011"/>
                  <a:pt x="1244184" y="2218544"/>
                  <a:pt x="1244184" y="2218544"/>
                </a:cubicBezTo>
                <a:cubicBezTo>
                  <a:pt x="1336556" y="2126170"/>
                  <a:pt x="1270194" y="2183053"/>
                  <a:pt x="1469036" y="2083632"/>
                </a:cubicBezTo>
                <a:cubicBezTo>
                  <a:pt x="1543127" y="2046587"/>
                  <a:pt x="1507800" y="2060718"/>
                  <a:pt x="1573968" y="2038662"/>
                </a:cubicBezTo>
                <a:cubicBezTo>
                  <a:pt x="1588958" y="2028669"/>
                  <a:pt x="1602824" y="2016739"/>
                  <a:pt x="1618938" y="2008682"/>
                </a:cubicBezTo>
                <a:cubicBezTo>
                  <a:pt x="1707417" y="1964442"/>
                  <a:pt x="1706110" y="1968151"/>
                  <a:pt x="1783830" y="1948721"/>
                </a:cubicBezTo>
                <a:lnTo>
                  <a:pt x="1903751" y="1888760"/>
                </a:lnTo>
                <a:cubicBezTo>
                  <a:pt x="1923738" y="1878767"/>
                  <a:pt x="1945835" y="1872188"/>
                  <a:pt x="1963712" y="1858780"/>
                </a:cubicBezTo>
                <a:cubicBezTo>
                  <a:pt x="1983699" y="1843790"/>
                  <a:pt x="2001832" y="1825942"/>
                  <a:pt x="2023672" y="1813809"/>
                </a:cubicBezTo>
                <a:cubicBezTo>
                  <a:pt x="2047194" y="1800741"/>
                  <a:pt x="2074556" y="1795863"/>
                  <a:pt x="2098623" y="1783829"/>
                </a:cubicBezTo>
                <a:cubicBezTo>
                  <a:pt x="2114737" y="1775772"/>
                  <a:pt x="2128002" y="1762876"/>
                  <a:pt x="2143594" y="1753849"/>
                </a:cubicBezTo>
                <a:cubicBezTo>
                  <a:pt x="2222977" y="1707890"/>
                  <a:pt x="2296415" y="1647943"/>
                  <a:pt x="2383436" y="1618937"/>
                </a:cubicBezTo>
                <a:cubicBezTo>
                  <a:pt x="2465644" y="1591535"/>
                  <a:pt x="2397163" y="1617975"/>
                  <a:pt x="2503358" y="1558977"/>
                </a:cubicBezTo>
                <a:cubicBezTo>
                  <a:pt x="2617466" y="1495583"/>
                  <a:pt x="2514061" y="1561833"/>
                  <a:pt x="2608289" y="1499016"/>
                </a:cubicBezTo>
                <a:cubicBezTo>
                  <a:pt x="2623279" y="1479029"/>
                  <a:pt x="2642086" y="1461401"/>
                  <a:pt x="2653259" y="1439055"/>
                </a:cubicBezTo>
                <a:cubicBezTo>
                  <a:pt x="2760289" y="1224995"/>
                  <a:pt x="2625034" y="1436423"/>
                  <a:pt x="2713220" y="1304144"/>
                </a:cubicBezTo>
                <a:cubicBezTo>
                  <a:pt x="2718217" y="1284157"/>
                  <a:pt x="2721695" y="1263728"/>
                  <a:pt x="2728210" y="1244183"/>
                </a:cubicBezTo>
                <a:cubicBezTo>
                  <a:pt x="2736719" y="1218656"/>
                  <a:pt x="2751664" y="1195337"/>
                  <a:pt x="2758190" y="1169232"/>
                </a:cubicBezTo>
                <a:cubicBezTo>
                  <a:pt x="2766759" y="1134955"/>
                  <a:pt x="2765236" y="1098728"/>
                  <a:pt x="2773181" y="1064301"/>
                </a:cubicBezTo>
                <a:cubicBezTo>
                  <a:pt x="2780287" y="1033508"/>
                  <a:pt x="2803161" y="974360"/>
                  <a:pt x="2803161" y="974360"/>
                </a:cubicBezTo>
                <a:cubicBezTo>
                  <a:pt x="2808158" y="939383"/>
                  <a:pt x="2818151" y="904761"/>
                  <a:pt x="2818151" y="869429"/>
                </a:cubicBezTo>
                <a:cubicBezTo>
                  <a:pt x="2818151" y="764379"/>
                  <a:pt x="2811885" y="659323"/>
                  <a:pt x="2803161" y="554636"/>
                </a:cubicBezTo>
                <a:cubicBezTo>
                  <a:pt x="2801849" y="538889"/>
                  <a:pt x="2793719" y="524460"/>
                  <a:pt x="2788171" y="509665"/>
                </a:cubicBezTo>
                <a:cubicBezTo>
                  <a:pt x="2766050" y="450677"/>
                  <a:pt x="2751807" y="411213"/>
                  <a:pt x="2713220" y="359764"/>
                </a:cubicBezTo>
                <a:cubicBezTo>
                  <a:pt x="2700500" y="342804"/>
                  <a:pt x="2682045" y="330889"/>
                  <a:pt x="2668249" y="314793"/>
                </a:cubicBezTo>
                <a:cubicBezTo>
                  <a:pt x="2651990" y="295824"/>
                  <a:pt x="2639538" y="273801"/>
                  <a:pt x="2623279" y="254832"/>
                </a:cubicBezTo>
                <a:cubicBezTo>
                  <a:pt x="2517605" y="131545"/>
                  <a:pt x="2649941" y="317311"/>
                  <a:pt x="2518348" y="119921"/>
                </a:cubicBezTo>
                <a:cubicBezTo>
                  <a:pt x="2507755" y="104031"/>
                  <a:pt x="2479749" y="55651"/>
                  <a:pt x="2458387" y="44970"/>
                </a:cubicBezTo>
                <a:cubicBezTo>
                  <a:pt x="2430121" y="30837"/>
                  <a:pt x="2398426" y="24983"/>
                  <a:pt x="2368446" y="14990"/>
                </a:cubicBezTo>
                <a:lnTo>
                  <a:pt x="23684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9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961335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488" y="0"/>
            <a:ext cx="12671456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2" y="3551237"/>
            <a:ext cx="5426555" cy="26555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4976" y="1372568"/>
            <a:ext cx="1924128" cy="14662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Kenya has used mobile banking for </a:t>
            </a:r>
            <a:r>
              <a:rPr lang="en-US" sz="2400"/>
              <a:t>&gt; 15 </a:t>
            </a:r>
            <a:r>
              <a:rPr lang="en-US" sz="2400" dirty="0"/>
              <a:t>years</a:t>
            </a:r>
          </a:p>
        </p:txBody>
      </p:sp>
      <p:sp>
        <p:nvSpPr>
          <p:cNvPr id="6" name="Freeform 5"/>
          <p:cNvSpPr/>
          <p:nvPr/>
        </p:nvSpPr>
        <p:spPr>
          <a:xfrm>
            <a:off x="1382712" y="4008437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58912" y="3191887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44064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</a:t>
            </a:r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“Mehran”;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BF15D-361A-9941-BB2C-794167793916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CEAC-E3DD-AE4A-8D8F-FBC4D261FFD6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“Mehran”;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040ADF-D738-6149-B2E0-A69BCB53D284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B4DB8B-BDBA-8F42-B56F-0D8066FAD26E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49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FF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321920-90CE-0F45-8008-ED5A392F1D10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30DD7B-307F-A741-9BE6-DA2A005F16AC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9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F3EAC9-2DEE-424A-9D17-3A29DBC73126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8419D-AA53-094D-8910-BCE1478C93CF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35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1C2763-B7FE-9043-916B-4C5C06D63AA3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A0D97D-95F3-9543-9CC0-F5F10F69E0B2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30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latin typeface="Monaco" charset="0"/>
              </a:rPr>
              <a:t>chris.money</a:t>
            </a:r>
            <a:r>
              <a:rPr lang="en-US" dirty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2875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"Mehran"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5481BA-35D5-8143-B733-292619CC7D54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BB0B4B-83CE-CA48-9885-203C4024BA53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81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latin typeface="Monaco" charset="0"/>
              </a:rPr>
              <a:t>chris.money</a:t>
            </a:r>
            <a:r>
              <a:rPr lang="en-US" dirty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latin typeface="Monaco" charset="0"/>
              </a:rPr>
              <a:t>mehran.name</a:t>
            </a:r>
            <a:r>
              <a:rPr lang="en-US" dirty="0"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100.0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2875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"Mehran"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47613" y="7011269"/>
            <a:ext cx="12875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999999.0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03E62-3B89-6C49-AF28-C06DE1AAC8BD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5E0FC4-28D8-1C41-B886-951EC0F5BF3B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47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89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D6C58-32DA-2F48-B40C-2AC1B082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33951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63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45055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432427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493837"/>
            <a:ext cx="9072563" cy="4989036"/>
          </a:xfrm>
        </p:spPr>
        <p:txBody>
          <a:bodyPr>
            <a:normAutofit fontScale="85000" lnSpcReduction="20000"/>
          </a:bodyPr>
          <a:lstStyle/>
          <a:p>
            <a:pPr marL="817563" lvl="1" indent="-803275" algn="ctr" eaLnBrk="1" hangingPunct="1">
              <a:buFontTx/>
              <a:buNone/>
              <a:defRPr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money;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b="1" dirty="0"/>
              <a:t>encapsulation</a:t>
            </a:r>
            <a:r>
              <a:rPr lang="en-US" dirty="0"/>
              <a:t>: Hiding implementation details of an </a:t>
            </a:r>
            <a:br>
              <a:rPr lang="en-US" dirty="0"/>
            </a:br>
            <a:r>
              <a:rPr lang="en-US" dirty="0"/>
              <a:t>object from its clients.</a:t>
            </a:r>
          </a:p>
          <a:p>
            <a:pPr lvl="1" eaLnBrk="1" hangingPunct="1">
              <a:lnSpc>
                <a:spcPct val="40000"/>
              </a:lnSpc>
              <a:defRPr/>
            </a:pPr>
            <a:endParaRPr lang="en-US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provides </a:t>
            </a:r>
            <a:r>
              <a:rPr lang="en-US" i="1" dirty="0"/>
              <a:t>abstraction</a:t>
            </a:r>
            <a:r>
              <a:rPr lang="en-US" dirty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dirty="0"/>
              <a:t>separates external view (behavior) from internal view (state)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protects the integrity of an object's data.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It means that the class is more reusable.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A class's instance variables should be declared </a:t>
            </a:r>
            <a:r>
              <a:rPr lang="en-US" i="1" dirty="0"/>
              <a:t>private</a:t>
            </a:r>
            <a:r>
              <a:rPr lang="en-US" dirty="0"/>
              <a:t>.</a:t>
            </a:r>
          </a:p>
          <a:p>
            <a:pPr lvl="1" eaLnBrk="1" hangingPunct="1">
              <a:defRPr/>
            </a:pPr>
            <a:r>
              <a:rPr lang="en-US" dirty="0"/>
              <a:t>No code outside the class can access or change it.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Adding Privacy</a:t>
            </a:r>
          </a:p>
        </p:txBody>
      </p:sp>
      <p:sp>
        <p:nvSpPr>
          <p:cNvPr id="2" name="Freeform 1"/>
          <p:cNvSpPr/>
          <p:nvPr/>
        </p:nvSpPr>
        <p:spPr>
          <a:xfrm>
            <a:off x="2819400" y="1280160"/>
            <a:ext cx="1706880" cy="868680"/>
          </a:xfrm>
          <a:custGeom>
            <a:avLst/>
            <a:gdLst>
              <a:gd name="connsiteX0" fmla="*/ 1386840 w 1706880"/>
              <a:gd name="connsiteY0" fmla="*/ 167640 h 868680"/>
              <a:gd name="connsiteX1" fmla="*/ 1325880 w 1706880"/>
              <a:gd name="connsiteY1" fmla="*/ 182880 h 868680"/>
              <a:gd name="connsiteX2" fmla="*/ 1280160 w 1706880"/>
              <a:gd name="connsiteY2" fmla="*/ 167640 h 868680"/>
              <a:gd name="connsiteX3" fmla="*/ 1158240 w 1706880"/>
              <a:gd name="connsiteY3" fmla="*/ 106680 h 868680"/>
              <a:gd name="connsiteX4" fmla="*/ 1066800 w 1706880"/>
              <a:gd name="connsiteY4" fmla="*/ 76200 h 868680"/>
              <a:gd name="connsiteX5" fmla="*/ 1005840 w 1706880"/>
              <a:gd name="connsiteY5" fmla="*/ 60960 h 868680"/>
              <a:gd name="connsiteX6" fmla="*/ 914400 w 1706880"/>
              <a:gd name="connsiteY6" fmla="*/ 30480 h 868680"/>
              <a:gd name="connsiteX7" fmla="*/ 777240 w 1706880"/>
              <a:gd name="connsiteY7" fmla="*/ 0 h 868680"/>
              <a:gd name="connsiteX8" fmla="*/ 487680 w 1706880"/>
              <a:gd name="connsiteY8" fmla="*/ 15240 h 868680"/>
              <a:gd name="connsiteX9" fmla="*/ 350520 w 1706880"/>
              <a:gd name="connsiteY9" fmla="*/ 45720 h 868680"/>
              <a:gd name="connsiteX10" fmla="*/ 259080 w 1706880"/>
              <a:gd name="connsiteY10" fmla="*/ 76200 h 868680"/>
              <a:gd name="connsiteX11" fmla="*/ 167640 w 1706880"/>
              <a:gd name="connsiteY11" fmla="*/ 137160 h 868680"/>
              <a:gd name="connsiteX12" fmla="*/ 76200 w 1706880"/>
              <a:gd name="connsiteY12" fmla="*/ 213360 h 868680"/>
              <a:gd name="connsiteX13" fmla="*/ 15240 w 1706880"/>
              <a:gd name="connsiteY13" fmla="*/ 320040 h 868680"/>
              <a:gd name="connsiteX14" fmla="*/ 0 w 1706880"/>
              <a:gd name="connsiteY14" fmla="*/ 365760 h 868680"/>
              <a:gd name="connsiteX15" fmla="*/ 15240 w 1706880"/>
              <a:gd name="connsiteY15" fmla="*/ 579120 h 868680"/>
              <a:gd name="connsiteX16" fmla="*/ 60960 w 1706880"/>
              <a:gd name="connsiteY16" fmla="*/ 670560 h 868680"/>
              <a:gd name="connsiteX17" fmla="*/ 106680 w 1706880"/>
              <a:gd name="connsiteY17" fmla="*/ 701040 h 868680"/>
              <a:gd name="connsiteX18" fmla="*/ 152400 w 1706880"/>
              <a:gd name="connsiteY18" fmla="*/ 746760 h 868680"/>
              <a:gd name="connsiteX19" fmla="*/ 243840 w 1706880"/>
              <a:gd name="connsiteY19" fmla="*/ 807720 h 868680"/>
              <a:gd name="connsiteX20" fmla="*/ 289560 w 1706880"/>
              <a:gd name="connsiteY20" fmla="*/ 838200 h 868680"/>
              <a:gd name="connsiteX21" fmla="*/ 381000 w 1706880"/>
              <a:gd name="connsiteY21" fmla="*/ 868680 h 868680"/>
              <a:gd name="connsiteX22" fmla="*/ 1432560 w 1706880"/>
              <a:gd name="connsiteY22" fmla="*/ 853440 h 868680"/>
              <a:gd name="connsiteX23" fmla="*/ 1524000 w 1706880"/>
              <a:gd name="connsiteY23" fmla="*/ 822960 h 868680"/>
              <a:gd name="connsiteX24" fmla="*/ 1615440 w 1706880"/>
              <a:gd name="connsiteY24" fmla="*/ 762000 h 868680"/>
              <a:gd name="connsiteX25" fmla="*/ 1645920 w 1706880"/>
              <a:gd name="connsiteY25" fmla="*/ 716280 h 868680"/>
              <a:gd name="connsiteX26" fmla="*/ 1691640 w 1706880"/>
              <a:gd name="connsiteY26" fmla="*/ 685800 h 868680"/>
              <a:gd name="connsiteX27" fmla="*/ 1706880 w 1706880"/>
              <a:gd name="connsiteY27" fmla="*/ 640080 h 868680"/>
              <a:gd name="connsiteX28" fmla="*/ 1661160 w 1706880"/>
              <a:gd name="connsiteY28" fmla="*/ 411480 h 868680"/>
              <a:gd name="connsiteX29" fmla="*/ 1645920 w 1706880"/>
              <a:gd name="connsiteY29" fmla="*/ 365760 h 868680"/>
              <a:gd name="connsiteX30" fmla="*/ 1630680 w 1706880"/>
              <a:gd name="connsiteY30" fmla="*/ 320040 h 868680"/>
              <a:gd name="connsiteX31" fmla="*/ 1600200 w 1706880"/>
              <a:gd name="connsiteY31" fmla="*/ 274320 h 868680"/>
              <a:gd name="connsiteX32" fmla="*/ 1539240 w 1706880"/>
              <a:gd name="connsiteY32" fmla="*/ 182880 h 868680"/>
              <a:gd name="connsiteX33" fmla="*/ 1447800 w 1706880"/>
              <a:gd name="connsiteY33" fmla="*/ 137160 h 868680"/>
              <a:gd name="connsiteX34" fmla="*/ 1402080 w 1706880"/>
              <a:gd name="connsiteY34" fmla="*/ 106680 h 868680"/>
              <a:gd name="connsiteX35" fmla="*/ 1036320 w 1706880"/>
              <a:gd name="connsiteY35" fmla="*/ 137160 h 868680"/>
              <a:gd name="connsiteX36" fmla="*/ 1005840 w 1706880"/>
              <a:gd name="connsiteY36" fmla="*/ 15240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06880" h="868680">
                <a:moveTo>
                  <a:pt x="1386840" y="167640"/>
                </a:moveTo>
                <a:cubicBezTo>
                  <a:pt x="1366520" y="172720"/>
                  <a:pt x="1346825" y="182880"/>
                  <a:pt x="1325880" y="182880"/>
                </a:cubicBezTo>
                <a:cubicBezTo>
                  <a:pt x="1309816" y="182880"/>
                  <a:pt x="1294784" y="174287"/>
                  <a:pt x="1280160" y="167640"/>
                </a:cubicBezTo>
                <a:cubicBezTo>
                  <a:pt x="1238796" y="148838"/>
                  <a:pt x="1201345" y="121048"/>
                  <a:pt x="1158240" y="106680"/>
                </a:cubicBezTo>
                <a:cubicBezTo>
                  <a:pt x="1127760" y="96520"/>
                  <a:pt x="1097969" y="83992"/>
                  <a:pt x="1066800" y="76200"/>
                </a:cubicBezTo>
                <a:cubicBezTo>
                  <a:pt x="1046480" y="71120"/>
                  <a:pt x="1025902" y="66979"/>
                  <a:pt x="1005840" y="60960"/>
                </a:cubicBezTo>
                <a:cubicBezTo>
                  <a:pt x="975066" y="51728"/>
                  <a:pt x="945905" y="36781"/>
                  <a:pt x="914400" y="30480"/>
                </a:cubicBezTo>
                <a:cubicBezTo>
                  <a:pt x="817661" y="11132"/>
                  <a:pt x="863330" y="21522"/>
                  <a:pt x="777240" y="0"/>
                </a:cubicBezTo>
                <a:cubicBezTo>
                  <a:pt x="680720" y="5080"/>
                  <a:pt x="584000" y="7213"/>
                  <a:pt x="487680" y="15240"/>
                </a:cubicBezTo>
                <a:cubicBezTo>
                  <a:pt x="467601" y="16913"/>
                  <a:pt x="374622" y="38489"/>
                  <a:pt x="350520" y="45720"/>
                </a:cubicBezTo>
                <a:cubicBezTo>
                  <a:pt x="319746" y="54952"/>
                  <a:pt x="285813" y="58378"/>
                  <a:pt x="259080" y="76200"/>
                </a:cubicBezTo>
                <a:lnTo>
                  <a:pt x="167640" y="137160"/>
                </a:lnTo>
                <a:cubicBezTo>
                  <a:pt x="122685" y="167130"/>
                  <a:pt x="112870" y="169356"/>
                  <a:pt x="76200" y="213360"/>
                </a:cubicBezTo>
                <a:cubicBezTo>
                  <a:pt x="53692" y="240370"/>
                  <a:pt x="28392" y="289351"/>
                  <a:pt x="15240" y="320040"/>
                </a:cubicBezTo>
                <a:cubicBezTo>
                  <a:pt x="8912" y="334805"/>
                  <a:pt x="5080" y="350520"/>
                  <a:pt x="0" y="365760"/>
                </a:cubicBezTo>
                <a:cubicBezTo>
                  <a:pt x="5080" y="436880"/>
                  <a:pt x="6909" y="508307"/>
                  <a:pt x="15240" y="579120"/>
                </a:cubicBezTo>
                <a:cubicBezTo>
                  <a:pt x="18545" y="607215"/>
                  <a:pt x="41781" y="651381"/>
                  <a:pt x="60960" y="670560"/>
                </a:cubicBezTo>
                <a:cubicBezTo>
                  <a:pt x="73912" y="683512"/>
                  <a:pt x="92609" y="689314"/>
                  <a:pt x="106680" y="701040"/>
                </a:cubicBezTo>
                <a:cubicBezTo>
                  <a:pt x="123237" y="714838"/>
                  <a:pt x="135387" y="733528"/>
                  <a:pt x="152400" y="746760"/>
                </a:cubicBezTo>
                <a:cubicBezTo>
                  <a:pt x="181316" y="769250"/>
                  <a:pt x="213360" y="787400"/>
                  <a:pt x="243840" y="807720"/>
                </a:cubicBezTo>
                <a:cubicBezTo>
                  <a:pt x="259080" y="817880"/>
                  <a:pt x="272184" y="832408"/>
                  <a:pt x="289560" y="838200"/>
                </a:cubicBezTo>
                <a:lnTo>
                  <a:pt x="381000" y="868680"/>
                </a:lnTo>
                <a:cubicBezTo>
                  <a:pt x="731520" y="863600"/>
                  <a:pt x="1082283" y="867451"/>
                  <a:pt x="1432560" y="853440"/>
                </a:cubicBezTo>
                <a:cubicBezTo>
                  <a:pt x="1464663" y="852156"/>
                  <a:pt x="1497267" y="840782"/>
                  <a:pt x="1524000" y="822960"/>
                </a:cubicBezTo>
                <a:lnTo>
                  <a:pt x="1615440" y="762000"/>
                </a:lnTo>
                <a:cubicBezTo>
                  <a:pt x="1625600" y="746760"/>
                  <a:pt x="1632968" y="729232"/>
                  <a:pt x="1645920" y="716280"/>
                </a:cubicBezTo>
                <a:cubicBezTo>
                  <a:pt x="1658872" y="703328"/>
                  <a:pt x="1680198" y="700103"/>
                  <a:pt x="1691640" y="685800"/>
                </a:cubicBezTo>
                <a:cubicBezTo>
                  <a:pt x="1701675" y="673256"/>
                  <a:pt x="1701800" y="655320"/>
                  <a:pt x="1706880" y="640080"/>
                </a:cubicBezTo>
                <a:cubicBezTo>
                  <a:pt x="1688092" y="470988"/>
                  <a:pt x="1706187" y="546561"/>
                  <a:pt x="1661160" y="411480"/>
                </a:cubicBezTo>
                <a:lnTo>
                  <a:pt x="1645920" y="365760"/>
                </a:lnTo>
                <a:cubicBezTo>
                  <a:pt x="1640840" y="350520"/>
                  <a:pt x="1639591" y="333406"/>
                  <a:pt x="1630680" y="320040"/>
                </a:cubicBezTo>
                <a:cubicBezTo>
                  <a:pt x="1620520" y="304800"/>
                  <a:pt x="1608391" y="290703"/>
                  <a:pt x="1600200" y="274320"/>
                </a:cubicBezTo>
                <a:cubicBezTo>
                  <a:pt x="1565317" y="204555"/>
                  <a:pt x="1613528" y="244787"/>
                  <a:pt x="1539240" y="182880"/>
                </a:cubicBezTo>
                <a:cubicBezTo>
                  <a:pt x="1473726" y="128285"/>
                  <a:pt x="1516533" y="171527"/>
                  <a:pt x="1447800" y="137160"/>
                </a:cubicBezTo>
                <a:cubicBezTo>
                  <a:pt x="1431417" y="128969"/>
                  <a:pt x="1417320" y="116840"/>
                  <a:pt x="1402080" y="106680"/>
                </a:cubicBezTo>
                <a:cubicBezTo>
                  <a:pt x="1250939" y="113877"/>
                  <a:pt x="1155542" y="89471"/>
                  <a:pt x="1036320" y="137160"/>
                </a:cubicBezTo>
                <a:cubicBezTo>
                  <a:pt x="1025773" y="141379"/>
                  <a:pt x="1016000" y="147320"/>
                  <a:pt x="1005840" y="152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9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03142" y="964153"/>
            <a:ext cx="1014761" cy="476157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34069" y="5915295"/>
            <a:ext cx="25342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Wall of abstraction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6564312" y="21796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83982" y="2532759"/>
            <a:ext cx="1252654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Bank account data</a:t>
            </a:r>
          </a:p>
        </p:txBody>
      </p:sp>
      <p:sp>
        <p:nvSpPr>
          <p:cNvPr id="8" name="Freeform 7"/>
          <p:cNvSpPr/>
          <p:nvPr/>
        </p:nvSpPr>
        <p:spPr>
          <a:xfrm>
            <a:off x="925512" y="23320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0312" y="2941637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run</a:t>
            </a:r>
          </a:p>
        </p:txBody>
      </p:sp>
      <p:sp>
        <p:nvSpPr>
          <p:cNvPr id="10" name="Freeform 9"/>
          <p:cNvSpPr/>
          <p:nvPr/>
        </p:nvSpPr>
        <p:spPr>
          <a:xfrm>
            <a:off x="3792511" y="1960165"/>
            <a:ext cx="2803161" cy="543192"/>
          </a:xfrm>
          <a:custGeom>
            <a:avLst/>
            <a:gdLst>
              <a:gd name="connsiteX0" fmla="*/ 0 w 2803161"/>
              <a:gd name="connsiteY0" fmla="*/ 543192 h 543192"/>
              <a:gd name="connsiteX1" fmla="*/ 119922 w 2803161"/>
              <a:gd name="connsiteY1" fmla="*/ 453251 h 543192"/>
              <a:gd name="connsiteX2" fmla="*/ 209863 w 2803161"/>
              <a:gd name="connsiteY2" fmla="*/ 393291 h 543192"/>
              <a:gd name="connsiteX3" fmla="*/ 239843 w 2803161"/>
              <a:gd name="connsiteY3" fmla="*/ 363310 h 543192"/>
              <a:gd name="connsiteX4" fmla="*/ 344774 w 2803161"/>
              <a:gd name="connsiteY4" fmla="*/ 318340 h 543192"/>
              <a:gd name="connsiteX5" fmla="*/ 389745 w 2803161"/>
              <a:gd name="connsiteY5" fmla="*/ 288360 h 543192"/>
              <a:gd name="connsiteX6" fmla="*/ 629587 w 2803161"/>
              <a:gd name="connsiteY6" fmla="*/ 198419 h 543192"/>
              <a:gd name="connsiteX7" fmla="*/ 674558 w 2803161"/>
              <a:gd name="connsiteY7" fmla="*/ 183428 h 543192"/>
              <a:gd name="connsiteX8" fmla="*/ 749509 w 2803161"/>
              <a:gd name="connsiteY8" fmla="*/ 168438 h 543192"/>
              <a:gd name="connsiteX9" fmla="*/ 884420 w 2803161"/>
              <a:gd name="connsiteY9" fmla="*/ 123468 h 543192"/>
              <a:gd name="connsiteX10" fmla="*/ 929391 w 2803161"/>
              <a:gd name="connsiteY10" fmla="*/ 108478 h 543192"/>
              <a:gd name="connsiteX11" fmla="*/ 1244184 w 2803161"/>
              <a:gd name="connsiteY11" fmla="*/ 78497 h 543192"/>
              <a:gd name="connsiteX12" fmla="*/ 2173574 w 2803161"/>
              <a:gd name="connsiteY12" fmla="*/ 93487 h 543192"/>
              <a:gd name="connsiteX13" fmla="*/ 2308486 w 2803161"/>
              <a:gd name="connsiteY13" fmla="*/ 123468 h 543192"/>
              <a:gd name="connsiteX14" fmla="*/ 2413417 w 2803161"/>
              <a:gd name="connsiteY14" fmla="*/ 138458 h 543192"/>
              <a:gd name="connsiteX15" fmla="*/ 2458387 w 2803161"/>
              <a:gd name="connsiteY15" fmla="*/ 153448 h 543192"/>
              <a:gd name="connsiteX16" fmla="*/ 2518348 w 2803161"/>
              <a:gd name="connsiteY16" fmla="*/ 168438 h 543192"/>
              <a:gd name="connsiteX17" fmla="*/ 2548328 w 2803161"/>
              <a:gd name="connsiteY17" fmla="*/ 198419 h 543192"/>
              <a:gd name="connsiteX18" fmla="*/ 2593299 w 2803161"/>
              <a:gd name="connsiteY18" fmla="*/ 213409 h 543192"/>
              <a:gd name="connsiteX19" fmla="*/ 2653259 w 2803161"/>
              <a:gd name="connsiteY19" fmla="*/ 258379 h 543192"/>
              <a:gd name="connsiteX20" fmla="*/ 2698230 w 2803161"/>
              <a:gd name="connsiteY20" fmla="*/ 273369 h 543192"/>
              <a:gd name="connsiteX21" fmla="*/ 2773181 w 2803161"/>
              <a:gd name="connsiteY21" fmla="*/ 318340 h 543192"/>
              <a:gd name="connsiteX22" fmla="*/ 2788171 w 2803161"/>
              <a:gd name="connsiteY22" fmla="*/ 273369 h 543192"/>
              <a:gd name="connsiteX23" fmla="*/ 2743200 w 2803161"/>
              <a:gd name="connsiteY23" fmla="*/ 108478 h 543192"/>
              <a:gd name="connsiteX24" fmla="*/ 2728210 w 2803161"/>
              <a:gd name="connsiteY24" fmla="*/ 63507 h 543192"/>
              <a:gd name="connsiteX25" fmla="*/ 2713220 w 2803161"/>
              <a:gd name="connsiteY25" fmla="*/ 3546 h 543192"/>
              <a:gd name="connsiteX26" fmla="*/ 2743200 w 2803161"/>
              <a:gd name="connsiteY26" fmla="*/ 93487 h 543192"/>
              <a:gd name="connsiteX27" fmla="*/ 2773181 w 2803161"/>
              <a:gd name="connsiteY27" fmla="*/ 183428 h 543192"/>
              <a:gd name="connsiteX28" fmla="*/ 2788171 w 2803161"/>
              <a:gd name="connsiteY28" fmla="*/ 228399 h 543192"/>
              <a:gd name="connsiteX29" fmla="*/ 2803161 w 2803161"/>
              <a:gd name="connsiteY29" fmla="*/ 273369 h 543192"/>
              <a:gd name="connsiteX30" fmla="*/ 2788171 w 2803161"/>
              <a:gd name="connsiteY30" fmla="*/ 378301 h 543192"/>
              <a:gd name="connsiteX31" fmla="*/ 2698230 w 2803161"/>
              <a:gd name="connsiteY31" fmla="*/ 438261 h 543192"/>
              <a:gd name="connsiteX32" fmla="*/ 2668250 w 2803161"/>
              <a:gd name="connsiteY32" fmla="*/ 468242 h 543192"/>
              <a:gd name="connsiteX33" fmla="*/ 2623279 w 2803161"/>
              <a:gd name="connsiteY33" fmla="*/ 498222 h 543192"/>
              <a:gd name="connsiteX34" fmla="*/ 2578309 w 2803161"/>
              <a:gd name="connsiteY34" fmla="*/ 513212 h 54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03161" h="543192">
                <a:moveTo>
                  <a:pt x="0" y="543192"/>
                </a:moveTo>
                <a:cubicBezTo>
                  <a:pt x="39974" y="513212"/>
                  <a:pt x="78346" y="480968"/>
                  <a:pt x="119922" y="453251"/>
                </a:cubicBezTo>
                <a:cubicBezTo>
                  <a:pt x="149902" y="433264"/>
                  <a:pt x="184385" y="418770"/>
                  <a:pt x="209863" y="393291"/>
                </a:cubicBezTo>
                <a:cubicBezTo>
                  <a:pt x="219856" y="383297"/>
                  <a:pt x="228084" y="371150"/>
                  <a:pt x="239843" y="363310"/>
                </a:cubicBezTo>
                <a:cubicBezTo>
                  <a:pt x="333412" y="300930"/>
                  <a:pt x="264834" y="358310"/>
                  <a:pt x="344774" y="318340"/>
                </a:cubicBezTo>
                <a:cubicBezTo>
                  <a:pt x="360888" y="310283"/>
                  <a:pt x="373387" y="295910"/>
                  <a:pt x="389745" y="288360"/>
                </a:cubicBezTo>
                <a:cubicBezTo>
                  <a:pt x="482966" y="245335"/>
                  <a:pt x="539105" y="228580"/>
                  <a:pt x="629587" y="198419"/>
                </a:cubicBezTo>
                <a:cubicBezTo>
                  <a:pt x="644577" y="193422"/>
                  <a:pt x="659064" y="186527"/>
                  <a:pt x="674558" y="183428"/>
                </a:cubicBezTo>
                <a:lnTo>
                  <a:pt x="749509" y="168438"/>
                </a:lnTo>
                <a:cubicBezTo>
                  <a:pt x="849247" y="118569"/>
                  <a:pt x="768185" y="152526"/>
                  <a:pt x="884420" y="123468"/>
                </a:cubicBezTo>
                <a:cubicBezTo>
                  <a:pt x="899749" y="119636"/>
                  <a:pt x="913712" y="110438"/>
                  <a:pt x="929391" y="108478"/>
                </a:cubicBezTo>
                <a:cubicBezTo>
                  <a:pt x="1033983" y="95404"/>
                  <a:pt x="1244184" y="78497"/>
                  <a:pt x="1244184" y="78497"/>
                </a:cubicBezTo>
                <a:lnTo>
                  <a:pt x="2173574" y="93487"/>
                </a:lnTo>
                <a:cubicBezTo>
                  <a:pt x="2305148" y="97357"/>
                  <a:pt x="2221140" y="105999"/>
                  <a:pt x="2308486" y="123468"/>
                </a:cubicBezTo>
                <a:cubicBezTo>
                  <a:pt x="2343132" y="130397"/>
                  <a:pt x="2378440" y="133461"/>
                  <a:pt x="2413417" y="138458"/>
                </a:cubicBezTo>
                <a:cubicBezTo>
                  <a:pt x="2428407" y="143455"/>
                  <a:pt x="2443194" y="149107"/>
                  <a:pt x="2458387" y="153448"/>
                </a:cubicBezTo>
                <a:cubicBezTo>
                  <a:pt x="2478196" y="159108"/>
                  <a:pt x="2499921" y="159224"/>
                  <a:pt x="2518348" y="168438"/>
                </a:cubicBezTo>
                <a:cubicBezTo>
                  <a:pt x="2530989" y="174759"/>
                  <a:pt x="2536209" y="191148"/>
                  <a:pt x="2548328" y="198419"/>
                </a:cubicBezTo>
                <a:cubicBezTo>
                  <a:pt x="2561877" y="206549"/>
                  <a:pt x="2578309" y="208412"/>
                  <a:pt x="2593299" y="213409"/>
                </a:cubicBezTo>
                <a:cubicBezTo>
                  <a:pt x="2613286" y="228399"/>
                  <a:pt x="2631567" y="245984"/>
                  <a:pt x="2653259" y="258379"/>
                </a:cubicBezTo>
                <a:cubicBezTo>
                  <a:pt x="2666978" y="266219"/>
                  <a:pt x="2684681" y="265239"/>
                  <a:pt x="2698230" y="273369"/>
                </a:cubicBezTo>
                <a:cubicBezTo>
                  <a:pt x="2801114" y="335100"/>
                  <a:pt x="2645785" y="275876"/>
                  <a:pt x="2773181" y="318340"/>
                </a:cubicBezTo>
                <a:cubicBezTo>
                  <a:pt x="2778178" y="303350"/>
                  <a:pt x="2788171" y="289170"/>
                  <a:pt x="2788171" y="273369"/>
                </a:cubicBezTo>
                <a:cubicBezTo>
                  <a:pt x="2788171" y="230992"/>
                  <a:pt x="2754958" y="143751"/>
                  <a:pt x="2743200" y="108478"/>
                </a:cubicBezTo>
                <a:cubicBezTo>
                  <a:pt x="2738203" y="93488"/>
                  <a:pt x="2732042" y="78836"/>
                  <a:pt x="2728210" y="63507"/>
                </a:cubicBezTo>
                <a:cubicBezTo>
                  <a:pt x="2723213" y="43520"/>
                  <a:pt x="2704006" y="-14881"/>
                  <a:pt x="2713220" y="3546"/>
                </a:cubicBezTo>
                <a:cubicBezTo>
                  <a:pt x="2727353" y="31812"/>
                  <a:pt x="2733207" y="63507"/>
                  <a:pt x="2743200" y="93487"/>
                </a:cubicBezTo>
                <a:lnTo>
                  <a:pt x="2773181" y="183428"/>
                </a:lnTo>
                <a:lnTo>
                  <a:pt x="2788171" y="228399"/>
                </a:lnTo>
                <a:lnTo>
                  <a:pt x="2803161" y="273369"/>
                </a:lnTo>
                <a:cubicBezTo>
                  <a:pt x="2798164" y="308346"/>
                  <a:pt x="2807140" y="348492"/>
                  <a:pt x="2788171" y="378301"/>
                </a:cubicBezTo>
                <a:cubicBezTo>
                  <a:pt x="2768826" y="408700"/>
                  <a:pt x="2723708" y="412782"/>
                  <a:pt x="2698230" y="438261"/>
                </a:cubicBezTo>
                <a:cubicBezTo>
                  <a:pt x="2688237" y="448255"/>
                  <a:pt x="2679286" y="459413"/>
                  <a:pt x="2668250" y="468242"/>
                </a:cubicBezTo>
                <a:cubicBezTo>
                  <a:pt x="2654182" y="479497"/>
                  <a:pt x="2639393" y="490165"/>
                  <a:pt x="2623279" y="498222"/>
                </a:cubicBezTo>
                <a:cubicBezTo>
                  <a:pt x="2609146" y="505288"/>
                  <a:pt x="2578309" y="513212"/>
                  <a:pt x="2578309" y="5132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12433" y="3822492"/>
            <a:ext cx="2758190" cy="509665"/>
          </a:xfrm>
          <a:custGeom>
            <a:avLst/>
            <a:gdLst>
              <a:gd name="connsiteX0" fmla="*/ 0 w 2758190"/>
              <a:gd name="connsiteY0" fmla="*/ 59960 h 509665"/>
              <a:gd name="connsiteX1" fmla="*/ 74951 w 2758190"/>
              <a:gd name="connsiteY1" fmla="*/ 164892 h 509665"/>
              <a:gd name="connsiteX2" fmla="*/ 164892 w 2758190"/>
              <a:gd name="connsiteY2" fmla="*/ 194872 h 509665"/>
              <a:gd name="connsiteX3" fmla="*/ 254833 w 2758190"/>
              <a:gd name="connsiteY3" fmla="*/ 224852 h 509665"/>
              <a:gd name="connsiteX4" fmla="*/ 314793 w 2758190"/>
              <a:gd name="connsiteY4" fmla="*/ 239842 h 509665"/>
              <a:gd name="connsiteX5" fmla="*/ 899410 w 2758190"/>
              <a:gd name="connsiteY5" fmla="*/ 374754 h 509665"/>
              <a:gd name="connsiteX6" fmla="*/ 1603947 w 2758190"/>
              <a:gd name="connsiteY6" fmla="*/ 404734 h 509665"/>
              <a:gd name="connsiteX7" fmla="*/ 1933731 w 2758190"/>
              <a:gd name="connsiteY7" fmla="*/ 434715 h 509665"/>
              <a:gd name="connsiteX8" fmla="*/ 2218544 w 2758190"/>
              <a:gd name="connsiteY8" fmla="*/ 419724 h 509665"/>
              <a:gd name="connsiteX9" fmla="*/ 2278505 w 2758190"/>
              <a:gd name="connsiteY9" fmla="*/ 404734 h 509665"/>
              <a:gd name="connsiteX10" fmla="*/ 2353456 w 2758190"/>
              <a:gd name="connsiteY10" fmla="*/ 389744 h 509665"/>
              <a:gd name="connsiteX11" fmla="*/ 2458387 w 2758190"/>
              <a:gd name="connsiteY11" fmla="*/ 344774 h 509665"/>
              <a:gd name="connsiteX12" fmla="*/ 2548328 w 2758190"/>
              <a:gd name="connsiteY12" fmla="*/ 269823 h 509665"/>
              <a:gd name="connsiteX13" fmla="*/ 2638269 w 2758190"/>
              <a:gd name="connsiteY13" fmla="*/ 209862 h 509665"/>
              <a:gd name="connsiteX14" fmla="*/ 2683239 w 2758190"/>
              <a:gd name="connsiteY14" fmla="*/ 179882 h 509665"/>
              <a:gd name="connsiteX15" fmla="*/ 2743200 w 2758190"/>
              <a:gd name="connsiteY15" fmla="*/ 119921 h 509665"/>
              <a:gd name="connsiteX16" fmla="*/ 2653259 w 2758190"/>
              <a:gd name="connsiteY16" fmla="*/ 74951 h 509665"/>
              <a:gd name="connsiteX17" fmla="*/ 2608288 w 2758190"/>
              <a:gd name="connsiteY17" fmla="*/ 44970 h 509665"/>
              <a:gd name="connsiteX18" fmla="*/ 2563318 w 2758190"/>
              <a:gd name="connsiteY18" fmla="*/ 29980 h 509665"/>
              <a:gd name="connsiteX19" fmla="*/ 2518347 w 2758190"/>
              <a:gd name="connsiteY19" fmla="*/ 0 h 509665"/>
              <a:gd name="connsiteX20" fmla="*/ 2608288 w 2758190"/>
              <a:gd name="connsiteY20" fmla="*/ 29980 h 509665"/>
              <a:gd name="connsiteX21" fmla="*/ 2653259 w 2758190"/>
              <a:gd name="connsiteY21" fmla="*/ 44970 h 509665"/>
              <a:gd name="connsiteX22" fmla="*/ 2683239 w 2758190"/>
              <a:gd name="connsiteY22" fmla="*/ 74951 h 509665"/>
              <a:gd name="connsiteX23" fmla="*/ 2728210 w 2758190"/>
              <a:gd name="connsiteY23" fmla="*/ 104931 h 509665"/>
              <a:gd name="connsiteX24" fmla="*/ 2758190 w 2758190"/>
              <a:gd name="connsiteY24" fmla="*/ 149901 h 509665"/>
              <a:gd name="connsiteX25" fmla="*/ 2713219 w 2758190"/>
              <a:gd name="connsiteY25" fmla="*/ 329783 h 509665"/>
              <a:gd name="connsiteX26" fmla="*/ 2698229 w 2758190"/>
              <a:gd name="connsiteY26" fmla="*/ 389744 h 509665"/>
              <a:gd name="connsiteX27" fmla="*/ 2668249 w 2758190"/>
              <a:gd name="connsiteY27" fmla="*/ 509665 h 50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58190" h="509665">
                <a:moveTo>
                  <a:pt x="0" y="59960"/>
                </a:moveTo>
                <a:cubicBezTo>
                  <a:pt x="19751" y="99462"/>
                  <a:pt x="32878" y="141518"/>
                  <a:pt x="74951" y="164892"/>
                </a:cubicBezTo>
                <a:cubicBezTo>
                  <a:pt x="102576" y="180239"/>
                  <a:pt x="134912" y="184879"/>
                  <a:pt x="164892" y="194872"/>
                </a:cubicBezTo>
                <a:lnTo>
                  <a:pt x="254833" y="224852"/>
                </a:lnTo>
                <a:lnTo>
                  <a:pt x="314793" y="239842"/>
                </a:lnTo>
                <a:cubicBezTo>
                  <a:pt x="518437" y="341666"/>
                  <a:pt x="479233" y="328637"/>
                  <a:pt x="899410" y="374754"/>
                </a:cubicBezTo>
                <a:cubicBezTo>
                  <a:pt x="1133065" y="400399"/>
                  <a:pt x="1369182" y="392996"/>
                  <a:pt x="1603947" y="404734"/>
                </a:cubicBezTo>
                <a:cubicBezTo>
                  <a:pt x="1738217" y="411447"/>
                  <a:pt x="1807490" y="420688"/>
                  <a:pt x="1933731" y="434715"/>
                </a:cubicBezTo>
                <a:cubicBezTo>
                  <a:pt x="2028669" y="429718"/>
                  <a:pt x="2123832" y="427960"/>
                  <a:pt x="2218544" y="419724"/>
                </a:cubicBezTo>
                <a:cubicBezTo>
                  <a:pt x="2239069" y="417939"/>
                  <a:pt x="2258393" y="409203"/>
                  <a:pt x="2278505" y="404734"/>
                </a:cubicBezTo>
                <a:cubicBezTo>
                  <a:pt x="2303377" y="399207"/>
                  <a:pt x="2328472" y="394741"/>
                  <a:pt x="2353456" y="389744"/>
                </a:cubicBezTo>
                <a:cubicBezTo>
                  <a:pt x="2466360" y="314475"/>
                  <a:pt x="2322865" y="402856"/>
                  <a:pt x="2458387" y="344774"/>
                </a:cubicBezTo>
                <a:cubicBezTo>
                  <a:pt x="2509512" y="322863"/>
                  <a:pt x="2504130" y="304199"/>
                  <a:pt x="2548328" y="269823"/>
                </a:cubicBezTo>
                <a:cubicBezTo>
                  <a:pt x="2576770" y="247702"/>
                  <a:pt x="2608289" y="229849"/>
                  <a:pt x="2638269" y="209862"/>
                </a:cubicBezTo>
                <a:cubicBezTo>
                  <a:pt x="2653259" y="199869"/>
                  <a:pt x="2670500" y="192621"/>
                  <a:pt x="2683239" y="179882"/>
                </a:cubicBezTo>
                <a:lnTo>
                  <a:pt x="2743200" y="119921"/>
                </a:lnTo>
                <a:cubicBezTo>
                  <a:pt x="2614309" y="33995"/>
                  <a:pt x="2777392" y="137018"/>
                  <a:pt x="2653259" y="74951"/>
                </a:cubicBezTo>
                <a:cubicBezTo>
                  <a:pt x="2637145" y="66894"/>
                  <a:pt x="2624402" y="53027"/>
                  <a:pt x="2608288" y="44970"/>
                </a:cubicBezTo>
                <a:cubicBezTo>
                  <a:pt x="2594155" y="37904"/>
                  <a:pt x="2577451" y="37046"/>
                  <a:pt x="2563318" y="29980"/>
                </a:cubicBezTo>
                <a:cubicBezTo>
                  <a:pt x="2547204" y="21923"/>
                  <a:pt x="2500331" y="0"/>
                  <a:pt x="2518347" y="0"/>
                </a:cubicBezTo>
                <a:cubicBezTo>
                  <a:pt x="2549949" y="0"/>
                  <a:pt x="2578308" y="19987"/>
                  <a:pt x="2608288" y="29980"/>
                </a:cubicBezTo>
                <a:lnTo>
                  <a:pt x="2653259" y="44970"/>
                </a:lnTo>
                <a:cubicBezTo>
                  <a:pt x="2663252" y="54964"/>
                  <a:pt x="2672203" y="66122"/>
                  <a:pt x="2683239" y="74951"/>
                </a:cubicBezTo>
                <a:cubicBezTo>
                  <a:pt x="2697307" y="86206"/>
                  <a:pt x="2715471" y="92192"/>
                  <a:pt x="2728210" y="104931"/>
                </a:cubicBezTo>
                <a:cubicBezTo>
                  <a:pt x="2740949" y="117670"/>
                  <a:pt x="2748197" y="134911"/>
                  <a:pt x="2758190" y="149901"/>
                </a:cubicBezTo>
                <a:lnTo>
                  <a:pt x="2713219" y="329783"/>
                </a:lnTo>
                <a:cubicBezTo>
                  <a:pt x="2708222" y="349770"/>
                  <a:pt x="2704744" y="370199"/>
                  <a:pt x="2698229" y="389744"/>
                </a:cubicBezTo>
                <a:cubicBezTo>
                  <a:pt x="2665089" y="489166"/>
                  <a:pt x="2668249" y="448083"/>
                  <a:pt x="2668249" y="50966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3512" y="1493837"/>
            <a:ext cx="165942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withdraw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0712" y="4465637"/>
            <a:ext cx="147508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deposit</a:t>
            </a:r>
          </a:p>
        </p:txBody>
      </p:sp>
    </p:spTree>
    <p:extLst>
      <p:ext uri="{BB962C8B-B14F-4D97-AF65-F5344CB8AC3E}">
        <p14:creationId xmlns:p14="http://schemas.microsoft.com/office/powerpoint/2010/main" val="15294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do we get this?</a:t>
            </a:r>
          </a:p>
        </p:txBody>
      </p:sp>
      <p:sp>
        <p:nvSpPr>
          <p:cNvPr id="5" name="Rectangle 4"/>
          <p:cNvSpPr/>
          <p:nvPr/>
        </p:nvSpPr>
        <p:spPr>
          <a:xfrm>
            <a:off x="544512" y="2179637"/>
            <a:ext cx="6557963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chris.deposit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(1000);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100.0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2875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"Mehran"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47613" y="7011269"/>
            <a:ext cx="12875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999999.0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5E0FC4-28D8-1C41-B886-951EC0F5BF3B}"/>
              </a:ext>
            </a:extLst>
          </p:cNvPr>
          <p:cNvSpPr txBox="1"/>
          <p:nvPr/>
        </p:nvSpPr>
        <p:spPr>
          <a:xfrm>
            <a:off x="544512" y="1189037"/>
            <a:ext cx="220772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32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92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35830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its own file!</a:t>
            </a: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20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1970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6893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CC3063-08E5-224D-9740-7359568158A6}"/>
              </a:ext>
            </a:extLst>
          </p:cNvPr>
          <p:cNvSpPr/>
          <p:nvPr/>
        </p:nvSpPr>
        <p:spPr>
          <a:xfrm>
            <a:off x="849312" y="5303837"/>
            <a:ext cx="6557963" cy="1638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chris.deposit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A9FCA5-0249-4346-8EC3-0F21576367E1}"/>
              </a:ext>
            </a:extLst>
          </p:cNvPr>
          <p:cNvCxnSpPr/>
          <p:nvPr/>
        </p:nvCxnSpPr>
        <p:spPr>
          <a:xfrm>
            <a:off x="392112" y="5075237"/>
            <a:ext cx="8991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2E72E4-BC96-684F-9D2A-8EC3B1C4922B}"/>
              </a:ext>
            </a:extLst>
          </p:cNvPr>
          <p:cNvSpPr txBox="1"/>
          <p:nvPr/>
        </p:nvSpPr>
        <p:spPr>
          <a:xfrm>
            <a:off x="7474131" y="45418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1023A-152E-4C47-BED8-DC58D81D7200}"/>
              </a:ext>
            </a:extLst>
          </p:cNvPr>
          <p:cNvSpPr txBox="1"/>
          <p:nvPr/>
        </p:nvSpPr>
        <p:spPr>
          <a:xfrm>
            <a:off x="8379454" y="5151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0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Interactors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61424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933BF-E5D6-B847-A009-522283D6C8DD}"/>
              </a:ext>
            </a:extLst>
          </p:cNvPr>
          <p:cNvSpPr/>
          <p:nvPr/>
        </p:nvSpPr>
        <p:spPr>
          <a:xfrm>
            <a:off x="849312" y="5303837"/>
            <a:ext cx="6557963" cy="1638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chris.deposit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FD4D4B-F15D-A746-8145-0A6A00904B0E}"/>
              </a:ext>
            </a:extLst>
          </p:cNvPr>
          <p:cNvCxnSpPr/>
          <p:nvPr/>
        </p:nvCxnSpPr>
        <p:spPr>
          <a:xfrm>
            <a:off x="392112" y="5075237"/>
            <a:ext cx="8991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6A8C05-6DA1-9940-B961-9EE15D428218}"/>
              </a:ext>
            </a:extLst>
          </p:cNvPr>
          <p:cNvSpPr txBox="1"/>
          <p:nvPr/>
        </p:nvSpPr>
        <p:spPr>
          <a:xfrm>
            <a:off x="5421312" y="4694237"/>
            <a:ext cx="2483155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panose="03050602040202020205" pitchFamily="66" charset="77"/>
              </a:rPr>
              <a:t>In the example, this is </a:t>
            </a:r>
            <a:r>
              <a:rPr lang="en-US" sz="2400" dirty="0" err="1">
                <a:solidFill>
                  <a:srgbClr val="0432FF"/>
                </a:solidFill>
                <a:latin typeface="Chalkboard" panose="03050602040202020205" pitchFamily="66" charset="77"/>
              </a:rPr>
              <a:t>chris</a:t>
            </a:r>
            <a:endParaRPr lang="en-US" sz="2400" dirty="0">
              <a:solidFill>
                <a:srgbClr val="0432FF"/>
              </a:solidFill>
              <a:latin typeface="Chalkboard" panose="03050602040202020205" pitchFamily="66" charset="77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5D1CEBC-5981-C242-9CEA-69283F515BEA}"/>
              </a:ext>
            </a:extLst>
          </p:cNvPr>
          <p:cNvSpPr/>
          <p:nvPr/>
        </p:nvSpPr>
        <p:spPr>
          <a:xfrm>
            <a:off x="4914900" y="2994660"/>
            <a:ext cx="2583849" cy="1737360"/>
          </a:xfrm>
          <a:custGeom>
            <a:avLst/>
            <a:gdLst>
              <a:gd name="connsiteX0" fmla="*/ 2263140 w 2583849"/>
              <a:gd name="connsiteY0" fmla="*/ 1737360 h 1737360"/>
              <a:gd name="connsiteX1" fmla="*/ 2240280 w 2583849"/>
              <a:gd name="connsiteY1" fmla="*/ 1577340 h 1737360"/>
              <a:gd name="connsiteX2" fmla="*/ 2286000 w 2583849"/>
              <a:gd name="connsiteY2" fmla="*/ 1440180 h 1737360"/>
              <a:gd name="connsiteX3" fmla="*/ 2308860 w 2583849"/>
              <a:gd name="connsiteY3" fmla="*/ 1371600 h 1737360"/>
              <a:gd name="connsiteX4" fmla="*/ 2377440 w 2583849"/>
              <a:gd name="connsiteY4" fmla="*/ 1303020 h 1737360"/>
              <a:gd name="connsiteX5" fmla="*/ 2468880 w 2583849"/>
              <a:gd name="connsiteY5" fmla="*/ 1165860 h 1737360"/>
              <a:gd name="connsiteX6" fmla="*/ 2514600 w 2583849"/>
              <a:gd name="connsiteY6" fmla="*/ 1097280 h 1737360"/>
              <a:gd name="connsiteX7" fmla="*/ 2560320 w 2583849"/>
              <a:gd name="connsiteY7" fmla="*/ 1028700 h 1737360"/>
              <a:gd name="connsiteX8" fmla="*/ 2560320 w 2583849"/>
              <a:gd name="connsiteY8" fmla="*/ 731520 h 1737360"/>
              <a:gd name="connsiteX9" fmla="*/ 2514600 w 2583849"/>
              <a:gd name="connsiteY9" fmla="*/ 594360 h 1737360"/>
              <a:gd name="connsiteX10" fmla="*/ 2423160 w 2583849"/>
              <a:gd name="connsiteY10" fmla="*/ 457200 h 1737360"/>
              <a:gd name="connsiteX11" fmla="*/ 2286000 w 2583849"/>
              <a:gd name="connsiteY11" fmla="*/ 411480 h 1737360"/>
              <a:gd name="connsiteX12" fmla="*/ 2217420 w 2583849"/>
              <a:gd name="connsiteY12" fmla="*/ 342900 h 1737360"/>
              <a:gd name="connsiteX13" fmla="*/ 2080260 w 2583849"/>
              <a:gd name="connsiteY13" fmla="*/ 297180 h 1737360"/>
              <a:gd name="connsiteX14" fmla="*/ 2011680 w 2583849"/>
              <a:gd name="connsiteY14" fmla="*/ 274320 h 1737360"/>
              <a:gd name="connsiteX15" fmla="*/ 525780 w 2583849"/>
              <a:gd name="connsiteY15" fmla="*/ 228600 h 1737360"/>
              <a:gd name="connsiteX16" fmla="*/ 388620 w 2583849"/>
              <a:gd name="connsiteY16" fmla="*/ 182880 h 1737360"/>
              <a:gd name="connsiteX17" fmla="*/ 320040 w 2583849"/>
              <a:gd name="connsiteY17" fmla="*/ 160020 h 1737360"/>
              <a:gd name="connsiteX18" fmla="*/ 251460 w 2583849"/>
              <a:gd name="connsiteY18" fmla="*/ 114300 h 1737360"/>
              <a:gd name="connsiteX19" fmla="*/ 45720 w 2583849"/>
              <a:gd name="connsiteY19" fmla="*/ 22860 h 1737360"/>
              <a:gd name="connsiteX20" fmla="*/ 114300 w 2583849"/>
              <a:gd name="connsiteY20" fmla="*/ 0 h 1737360"/>
              <a:gd name="connsiteX21" fmla="*/ 182880 w 2583849"/>
              <a:gd name="connsiteY21" fmla="*/ 22860 h 1737360"/>
              <a:gd name="connsiteX22" fmla="*/ 274320 w 2583849"/>
              <a:gd name="connsiteY22" fmla="*/ 45720 h 1737360"/>
              <a:gd name="connsiteX23" fmla="*/ 411480 w 2583849"/>
              <a:gd name="connsiteY23" fmla="*/ 68580 h 1737360"/>
              <a:gd name="connsiteX24" fmla="*/ 22860 w 2583849"/>
              <a:gd name="connsiteY24" fmla="*/ 22860 h 1737360"/>
              <a:gd name="connsiteX25" fmla="*/ 0 w 2583849"/>
              <a:gd name="connsiteY25" fmla="*/ 91440 h 1737360"/>
              <a:gd name="connsiteX26" fmla="*/ 22860 w 2583849"/>
              <a:gd name="connsiteY26" fmla="*/ 160020 h 1737360"/>
              <a:gd name="connsiteX27" fmla="*/ 45720 w 2583849"/>
              <a:gd name="connsiteY27" fmla="*/ 29718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83849" h="1737360">
                <a:moveTo>
                  <a:pt x="2263140" y="1737360"/>
                </a:moveTo>
                <a:cubicBezTo>
                  <a:pt x="2255520" y="1684020"/>
                  <a:pt x="2236147" y="1631063"/>
                  <a:pt x="2240280" y="1577340"/>
                </a:cubicBezTo>
                <a:cubicBezTo>
                  <a:pt x="2243976" y="1529289"/>
                  <a:pt x="2270760" y="1485900"/>
                  <a:pt x="2286000" y="1440180"/>
                </a:cubicBezTo>
                <a:cubicBezTo>
                  <a:pt x="2293620" y="1417320"/>
                  <a:pt x="2291821" y="1388639"/>
                  <a:pt x="2308860" y="1371600"/>
                </a:cubicBezTo>
                <a:cubicBezTo>
                  <a:pt x="2331720" y="1348740"/>
                  <a:pt x="2357592" y="1328539"/>
                  <a:pt x="2377440" y="1303020"/>
                </a:cubicBezTo>
                <a:cubicBezTo>
                  <a:pt x="2411175" y="1259646"/>
                  <a:pt x="2438400" y="1211580"/>
                  <a:pt x="2468880" y="1165860"/>
                </a:cubicBezTo>
                <a:lnTo>
                  <a:pt x="2514600" y="1097280"/>
                </a:lnTo>
                <a:lnTo>
                  <a:pt x="2560320" y="1028700"/>
                </a:lnTo>
                <a:cubicBezTo>
                  <a:pt x="2585508" y="877572"/>
                  <a:pt x="2597326" y="891879"/>
                  <a:pt x="2560320" y="731520"/>
                </a:cubicBezTo>
                <a:cubicBezTo>
                  <a:pt x="2549483" y="684561"/>
                  <a:pt x="2541333" y="634459"/>
                  <a:pt x="2514600" y="594360"/>
                </a:cubicBezTo>
                <a:cubicBezTo>
                  <a:pt x="2484120" y="548640"/>
                  <a:pt x="2475289" y="474576"/>
                  <a:pt x="2423160" y="457200"/>
                </a:cubicBezTo>
                <a:lnTo>
                  <a:pt x="2286000" y="411480"/>
                </a:lnTo>
                <a:cubicBezTo>
                  <a:pt x="2263140" y="388620"/>
                  <a:pt x="2245681" y="358600"/>
                  <a:pt x="2217420" y="342900"/>
                </a:cubicBezTo>
                <a:cubicBezTo>
                  <a:pt x="2175292" y="319495"/>
                  <a:pt x="2125980" y="312420"/>
                  <a:pt x="2080260" y="297180"/>
                </a:cubicBezTo>
                <a:lnTo>
                  <a:pt x="2011680" y="274320"/>
                </a:lnTo>
                <a:cubicBezTo>
                  <a:pt x="1494846" y="102042"/>
                  <a:pt x="1967193" y="251849"/>
                  <a:pt x="525780" y="228600"/>
                </a:cubicBezTo>
                <a:lnTo>
                  <a:pt x="388620" y="182880"/>
                </a:lnTo>
                <a:cubicBezTo>
                  <a:pt x="365760" y="175260"/>
                  <a:pt x="340090" y="173386"/>
                  <a:pt x="320040" y="160020"/>
                </a:cubicBezTo>
                <a:cubicBezTo>
                  <a:pt x="297180" y="144780"/>
                  <a:pt x="276566" y="125458"/>
                  <a:pt x="251460" y="114300"/>
                </a:cubicBezTo>
                <a:cubicBezTo>
                  <a:pt x="6623" y="5484"/>
                  <a:pt x="200925" y="126330"/>
                  <a:pt x="45720" y="22860"/>
                </a:cubicBezTo>
                <a:cubicBezTo>
                  <a:pt x="68580" y="15240"/>
                  <a:pt x="90203" y="0"/>
                  <a:pt x="114300" y="0"/>
                </a:cubicBezTo>
                <a:cubicBezTo>
                  <a:pt x="138397" y="0"/>
                  <a:pt x="159711" y="16240"/>
                  <a:pt x="182880" y="22860"/>
                </a:cubicBezTo>
                <a:cubicBezTo>
                  <a:pt x="213089" y="31491"/>
                  <a:pt x="243512" y="39558"/>
                  <a:pt x="274320" y="45720"/>
                </a:cubicBezTo>
                <a:cubicBezTo>
                  <a:pt x="319771" y="54810"/>
                  <a:pt x="457831" y="68580"/>
                  <a:pt x="411480" y="68580"/>
                </a:cubicBezTo>
                <a:cubicBezTo>
                  <a:pt x="276198" y="68580"/>
                  <a:pt x="153640" y="44657"/>
                  <a:pt x="22860" y="22860"/>
                </a:cubicBezTo>
                <a:cubicBezTo>
                  <a:pt x="15240" y="45720"/>
                  <a:pt x="0" y="67343"/>
                  <a:pt x="0" y="91440"/>
                </a:cubicBezTo>
                <a:cubicBezTo>
                  <a:pt x="0" y="115537"/>
                  <a:pt x="17016" y="136643"/>
                  <a:pt x="22860" y="160020"/>
                </a:cubicBezTo>
                <a:cubicBezTo>
                  <a:pt x="47214" y="257438"/>
                  <a:pt x="45720" y="240242"/>
                  <a:pt x="45720" y="2971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B2B5EDC-FF4C-474C-8366-DAC24E409978}"/>
              </a:ext>
            </a:extLst>
          </p:cNvPr>
          <p:cNvSpPr/>
          <p:nvPr/>
        </p:nvSpPr>
        <p:spPr>
          <a:xfrm>
            <a:off x="4964112" y="5684837"/>
            <a:ext cx="1623060" cy="480168"/>
          </a:xfrm>
          <a:custGeom>
            <a:avLst/>
            <a:gdLst>
              <a:gd name="connsiteX0" fmla="*/ 0 w 1623060"/>
              <a:gd name="connsiteY0" fmla="*/ 457257 h 480168"/>
              <a:gd name="connsiteX1" fmla="*/ 182880 w 1623060"/>
              <a:gd name="connsiteY1" fmla="*/ 480117 h 480168"/>
              <a:gd name="connsiteX2" fmla="*/ 1143000 w 1623060"/>
              <a:gd name="connsiteY2" fmla="*/ 434397 h 480168"/>
              <a:gd name="connsiteX3" fmla="*/ 1303020 w 1623060"/>
              <a:gd name="connsiteY3" fmla="*/ 388677 h 480168"/>
              <a:gd name="connsiteX4" fmla="*/ 1371600 w 1623060"/>
              <a:gd name="connsiteY4" fmla="*/ 365817 h 480168"/>
              <a:gd name="connsiteX5" fmla="*/ 1394460 w 1623060"/>
              <a:gd name="connsiteY5" fmla="*/ 205797 h 480168"/>
              <a:gd name="connsiteX6" fmla="*/ 1417320 w 1623060"/>
              <a:gd name="connsiteY6" fmla="*/ 137217 h 480168"/>
              <a:gd name="connsiteX7" fmla="*/ 1440180 w 1623060"/>
              <a:gd name="connsiteY7" fmla="*/ 22917 h 480168"/>
              <a:gd name="connsiteX8" fmla="*/ 1303020 w 1623060"/>
              <a:gd name="connsiteY8" fmla="*/ 45777 h 480168"/>
              <a:gd name="connsiteX9" fmla="*/ 1257300 w 1623060"/>
              <a:gd name="connsiteY9" fmla="*/ 114357 h 480168"/>
              <a:gd name="connsiteX10" fmla="*/ 1325880 w 1623060"/>
              <a:gd name="connsiteY10" fmla="*/ 45777 h 480168"/>
              <a:gd name="connsiteX11" fmla="*/ 1394460 w 1623060"/>
              <a:gd name="connsiteY11" fmla="*/ 57 h 480168"/>
              <a:gd name="connsiteX12" fmla="*/ 1463040 w 1623060"/>
              <a:gd name="connsiteY12" fmla="*/ 22917 h 480168"/>
              <a:gd name="connsiteX13" fmla="*/ 1508760 w 1623060"/>
              <a:gd name="connsiteY13" fmla="*/ 91497 h 480168"/>
              <a:gd name="connsiteX14" fmla="*/ 1577340 w 1623060"/>
              <a:gd name="connsiteY14" fmla="*/ 160077 h 480168"/>
              <a:gd name="connsiteX15" fmla="*/ 1623060 w 1623060"/>
              <a:gd name="connsiteY15" fmla="*/ 251517 h 48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3060" h="480168">
                <a:moveTo>
                  <a:pt x="0" y="457257"/>
                </a:moveTo>
                <a:cubicBezTo>
                  <a:pt x="60960" y="464877"/>
                  <a:pt x="121446" y="480117"/>
                  <a:pt x="182880" y="480117"/>
                </a:cubicBezTo>
                <a:cubicBezTo>
                  <a:pt x="824199" y="480117"/>
                  <a:pt x="749701" y="483559"/>
                  <a:pt x="1143000" y="434397"/>
                </a:cubicBezTo>
                <a:cubicBezTo>
                  <a:pt x="1307431" y="379587"/>
                  <a:pt x="1102090" y="446086"/>
                  <a:pt x="1303020" y="388677"/>
                </a:cubicBezTo>
                <a:cubicBezTo>
                  <a:pt x="1326189" y="382057"/>
                  <a:pt x="1348740" y="373437"/>
                  <a:pt x="1371600" y="365817"/>
                </a:cubicBezTo>
                <a:cubicBezTo>
                  <a:pt x="1379220" y="312477"/>
                  <a:pt x="1383893" y="258632"/>
                  <a:pt x="1394460" y="205797"/>
                </a:cubicBezTo>
                <a:cubicBezTo>
                  <a:pt x="1399186" y="182168"/>
                  <a:pt x="1411476" y="160594"/>
                  <a:pt x="1417320" y="137217"/>
                </a:cubicBezTo>
                <a:cubicBezTo>
                  <a:pt x="1426744" y="99523"/>
                  <a:pt x="1432560" y="61017"/>
                  <a:pt x="1440180" y="22917"/>
                </a:cubicBezTo>
                <a:cubicBezTo>
                  <a:pt x="1364969" y="-2153"/>
                  <a:pt x="1369492" y="-20695"/>
                  <a:pt x="1303020" y="45777"/>
                </a:cubicBezTo>
                <a:cubicBezTo>
                  <a:pt x="1283593" y="65204"/>
                  <a:pt x="1229826" y="114357"/>
                  <a:pt x="1257300" y="114357"/>
                </a:cubicBezTo>
                <a:cubicBezTo>
                  <a:pt x="1289629" y="114357"/>
                  <a:pt x="1301044" y="66473"/>
                  <a:pt x="1325880" y="45777"/>
                </a:cubicBezTo>
                <a:cubicBezTo>
                  <a:pt x="1346986" y="28188"/>
                  <a:pt x="1371600" y="15297"/>
                  <a:pt x="1394460" y="57"/>
                </a:cubicBezTo>
                <a:cubicBezTo>
                  <a:pt x="1417320" y="7677"/>
                  <a:pt x="1444224" y="7864"/>
                  <a:pt x="1463040" y="22917"/>
                </a:cubicBezTo>
                <a:cubicBezTo>
                  <a:pt x="1484494" y="40080"/>
                  <a:pt x="1491171" y="70391"/>
                  <a:pt x="1508760" y="91497"/>
                </a:cubicBezTo>
                <a:cubicBezTo>
                  <a:pt x="1529456" y="116333"/>
                  <a:pt x="1554480" y="137217"/>
                  <a:pt x="1577340" y="160077"/>
                </a:cubicBezTo>
                <a:cubicBezTo>
                  <a:pt x="1603608" y="238880"/>
                  <a:pt x="1583161" y="211618"/>
                  <a:pt x="1623060" y="25151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3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72FEC-5808-B343-B6C0-F6360A1D572C}"/>
              </a:ext>
            </a:extLst>
          </p:cNvPr>
          <p:cNvSpPr/>
          <p:nvPr/>
        </p:nvSpPr>
        <p:spPr>
          <a:xfrm>
            <a:off x="849312" y="5303837"/>
            <a:ext cx="6557963" cy="1638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chris.deposit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FB21D8-BE06-B247-BEDA-25D1E6192634}"/>
              </a:ext>
            </a:extLst>
          </p:cNvPr>
          <p:cNvCxnSpPr/>
          <p:nvPr/>
        </p:nvCxnSpPr>
        <p:spPr>
          <a:xfrm>
            <a:off x="392112" y="5075237"/>
            <a:ext cx="8991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8EA0A8-A66E-9449-B27D-F9192A4F44B7}"/>
              </a:ext>
            </a:extLst>
          </p:cNvPr>
          <p:cNvSpPr txBox="1"/>
          <p:nvPr/>
        </p:nvSpPr>
        <p:spPr>
          <a:xfrm>
            <a:off x="7474131" y="45418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077D8C-E3D7-F743-AB93-985408B2ACAA}"/>
              </a:ext>
            </a:extLst>
          </p:cNvPr>
          <p:cNvSpPr txBox="1"/>
          <p:nvPr/>
        </p:nvSpPr>
        <p:spPr>
          <a:xfrm>
            <a:off x="8379454" y="5151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356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2804588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295F1-27B9-3147-8CF8-31C94A73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8" y="-367571"/>
            <a:ext cx="3583846" cy="3583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583CA-3D52-554B-A163-183F6D17AB84}"/>
              </a:ext>
            </a:extLst>
          </p:cNvPr>
          <p:cNvSpPr txBox="1"/>
          <p:nvPr/>
        </p:nvSpPr>
        <p:spPr>
          <a:xfrm>
            <a:off x="3516312" y="427037"/>
            <a:ext cx="6259512" cy="193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call a class method, you must call it on an </a:t>
            </a:r>
            <a:r>
              <a:rPr lang="en-US" sz="3200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instance </a:t>
            </a:r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that class. There is a special keyword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this</a:t>
            </a:r>
            <a:r>
              <a:rPr lang="en-US" sz="3200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refers to that instance.</a:t>
            </a:r>
            <a:endParaRPr lang="en-US" sz="3200" i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7EE2F-888E-1342-B4F0-65B8EF694701}"/>
              </a:ext>
            </a:extLst>
          </p:cNvPr>
          <p:cNvSpPr/>
          <p:nvPr/>
        </p:nvSpPr>
        <p:spPr>
          <a:xfrm>
            <a:off x="2525712" y="4770437"/>
            <a:ext cx="5731056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Monaco" charset="0"/>
              </a:rPr>
              <a:t>chris.deposit</a:t>
            </a:r>
            <a:r>
              <a:rPr lang="en-US" sz="3600" dirty="0">
                <a:latin typeface="Monaco" charset="0"/>
              </a:rPr>
              <a:t>(1000);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058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295F1-27B9-3147-8CF8-31C94A73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8" y="-367571"/>
            <a:ext cx="3583846" cy="3583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583CA-3D52-554B-A163-183F6D17AB84}"/>
              </a:ext>
            </a:extLst>
          </p:cNvPr>
          <p:cNvSpPr txBox="1"/>
          <p:nvPr/>
        </p:nvSpPr>
        <p:spPr>
          <a:xfrm>
            <a:off x="3516312" y="427037"/>
            <a:ext cx="6259512" cy="193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call a class method, you must call it on an </a:t>
            </a:r>
            <a:r>
              <a:rPr lang="en-US" sz="3200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instance </a:t>
            </a:r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that class. There is a special keyword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this</a:t>
            </a:r>
            <a:r>
              <a:rPr lang="en-US" sz="3200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refers to that instance.</a:t>
            </a:r>
            <a:endParaRPr lang="en-US" sz="3200" i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7EE2F-888E-1342-B4F0-65B8EF694701}"/>
              </a:ext>
            </a:extLst>
          </p:cNvPr>
          <p:cNvSpPr/>
          <p:nvPr/>
        </p:nvSpPr>
        <p:spPr>
          <a:xfrm>
            <a:off x="2525712" y="4770437"/>
            <a:ext cx="5731056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Monaco" charset="0"/>
              </a:rPr>
              <a:t>chris.</a:t>
            </a:r>
            <a:r>
              <a:rPr lang="en-US" sz="3600" dirty="0" err="1">
                <a:solidFill>
                  <a:srgbClr val="FF0000"/>
                </a:solidFill>
                <a:latin typeface="Monaco" charset="0"/>
              </a:rPr>
              <a:t>deposit</a:t>
            </a:r>
            <a:r>
              <a:rPr lang="en-US" sz="3600" dirty="0">
                <a:latin typeface="Monaco" charset="0"/>
              </a:rPr>
              <a:t>(1000);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475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295F1-27B9-3147-8CF8-31C94A73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8" y="-367571"/>
            <a:ext cx="3583846" cy="3583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583CA-3D52-554B-A163-183F6D17AB84}"/>
              </a:ext>
            </a:extLst>
          </p:cNvPr>
          <p:cNvSpPr txBox="1"/>
          <p:nvPr/>
        </p:nvSpPr>
        <p:spPr>
          <a:xfrm>
            <a:off x="3516312" y="427037"/>
            <a:ext cx="6259512" cy="193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call a class method, you must call it on an </a:t>
            </a:r>
            <a:r>
              <a:rPr lang="en-US" sz="3200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instance </a:t>
            </a:r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that class. There is a special keyword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this</a:t>
            </a:r>
            <a:r>
              <a:rPr lang="en-US" sz="3200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refers to that instance.</a:t>
            </a:r>
            <a:endParaRPr lang="en-US" sz="3200" i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7EE2F-888E-1342-B4F0-65B8EF694701}"/>
              </a:ext>
            </a:extLst>
          </p:cNvPr>
          <p:cNvSpPr/>
          <p:nvPr/>
        </p:nvSpPr>
        <p:spPr>
          <a:xfrm>
            <a:off x="2525712" y="4770437"/>
            <a:ext cx="5731056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Monaco" charset="0"/>
              </a:rPr>
              <a:t>chris.deposit</a:t>
            </a:r>
            <a:r>
              <a:rPr lang="en-US" sz="3600" dirty="0">
                <a:latin typeface="Monaco" charset="0"/>
              </a:rPr>
              <a:t>(</a:t>
            </a:r>
            <a:r>
              <a:rPr lang="en-US" sz="3600" dirty="0">
                <a:solidFill>
                  <a:srgbClr val="FF0000"/>
                </a:solidFill>
                <a:latin typeface="Monaco" charset="0"/>
              </a:rPr>
              <a:t>1000</a:t>
            </a:r>
            <a:r>
              <a:rPr lang="en-US" sz="3600" dirty="0">
                <a:latin typeface="Monaco" charset="0"/>
              </a:rPr>
              <a:t>);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7485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295F1-27B9-3147-8CF8-31C94A73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8" y="-367571"/>
            <a:ext cx="3583846" cy="3583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583CA-3D52-554B-A163-183F6D17AB84}"/>
              </a:ext>
            </a:extLst>
          </p:cNvPr>
          <p:cNvSpPr txBox="1"/>
          <p:nvPr/>
        </p:nvSpPr>
        <p:spPr>
          <a:xfrm>
            <a:off x="3516312" y="427037"/>
            <a:ext cx="6259512" cy="193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call a class method, you must call it on an </a:t>
            </a:r>
            <a:r>
              <a:rPr lang="en-US" sz="3200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instance </a:t>
            </a:r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that class. There is a special keyword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this</a:t>
            </a:r>
            <a:r>
              <a:rPr lang="en-US" sz="3200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refers to that instance.</a:t>
            </a:r>
            <a:endParaRPr lang="en-US" sz="3200" i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7EE2F-888E-1342-B4F0-65B8EF694701}"/>
              </a:ext>
            </a:extLst>
          </p:cNvPr>
          <p:cNvSpPr/>
          <p:nvPr/>
        </p:nvSpPr>
        <p:spPr>
          <a:xfrm>
            <a:off x="2525712" y="4770437"/>
            <a:ext cx="5731056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sz="3600" dirty="0" err="1">
                <a:latin typeface="Monaco" charset="0"/>
              </a:rPr>
              <a:t>.deposit</a:t>
            </a:r>
            <a:r>
              <a:rPr lang="en-US" sz="3600" dirty="0">
                <a:latin typeface="Monaco" charset="0"/>
              </a:rPr>
              <a:t>(1000);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78B6C-6525-2149-ABF8-28B0B376DE0D}"/>
              </a:ext>
            </a:extLst>
          </p:cNvPr>
          <p:cNvSpPr txBox="1"/>
          <p:nvPr/>
        </p:nvSpPr>
        <p:spPr>
          <a:xfrm>
            <a:off x="1230312" y="6065837"/>
            <a:ext cx="7637988" cy="521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Chalkboard" panose="03050602040202020205" pitchFamily="66" charset="77"/>
              </a:rPr>
              <a:t>This</a:t>
            </a:r>
            <a:r>
              <a:rPr lang="en-US" sz="3000" dirty="0">
                <a:latin typeface="Chalkboard" panose="03050602040202020205" pitchFamily="66" charset="77"/>
              </a:rPr>
              <a:t> is the instance I am calling deposit on</a:t>
            </a:r>
          </a:p>
        </p:txBody>
      </p:sp>
    </p:spTree>
    <p:extLst>
      <p:ext uri="{BB962C8B-B14F-4D97-AF65-F5344CB8AC3E}">
        <p14:creationId xmlns:p14="http://schemas.microsoft.com/office/powerpoint/2010/main" val="36886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295F1-27B9-3147-8CF8-31C94A73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8" y="-367571"/>
            <a:ext cx="3583846" cy="3583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583CA-3D52-554B-A163-183F6D17AB84}"/>
              </a:ext>
            </a:extLst>
          </p:cNvPr>
          <p:cNvSpPr txBox="1"/>
          <p:nvPr/>
        </p:nvSpPr>
        <p:spPr>
          <a:xfrm>
            <a:off x="3516312" y="427037"/>
            <a:ext cx="6259512" cy="193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call a class method, you must call it on an </a:t>
            </a:r>
            <a:r>
              <a:rPr lang="en-US" sz="3200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instance </a:t>
            </a:r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that class. There is a special keyword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this</a:t>
            </a:r>
            <a:r>
              <a:rPr lang="en-US" sz="3200" i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refers to that instance.</a:t>
            </a:r>
            <a:endParaRPr lang="en-US" sz="3200" i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7EE2F-888E-1342-B4F0-65B8EF694701}"/>
              </a:ext>
            </a:extLst>
          </p:cNvPr>
          <p:cNvSpPr/>
          <p:nvPr/>
        </p:nvSpPr>
        <p:spPr>
          <a:xfrm>
            <a:off x="2906712" y="4770437"/>
            <a:ext cx="4067139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Monaco" charset="0"/>
              </a:rPr>
              <a:t>myOval</a:t>
            </a:r>
            <a:r>
              <a:rPr lang="en-US" sz="3600" dirty="0" err="1">
                <a:latin typeface="Monaco" charset="0"/>
              </a:rPr>
              <a:t>.getX</a:t>
            </a:r>
            <a:r>
              <a:rPr lang="en-US" sz="3600" dirty="0">
                <a:latin typeface="Monaco" charset="0"/>
              </a:rPr>
              <a:t>();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50CC1-B3AF-CF40-8EA7-3A3AA5081CE5}"/>
              </a:ext>
            </a:extLst>
          </p:cNvPr>
          <p:cNvSpPr txBox="1"/>
          <p:nvPr/>
        </p:nvSpPr>
        <p:spPr>
          <a:xfrm>
            <a:off x="1458912" y="6065837"/>
            <a:ext cx="6919138" cy="521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Chalkboard" panose="03050602040202020205" pitchFamily="66" charset="77"/>
              </a:rPr>
              <a:t>This</a:t>
            </a:r>
            <a:r>
              <a:rPr lang="en-US" sz="3000" dirty="0">
                <a:latin typeface="Chalkboard" panose="03050602040202020205" pitchFamily="66" charset="77"/>
              </a:rPr>
              <a:t> is the </a:t>
            </a:r>
            <a:r>
              <a:rPr lang="en-US" sz="3000" dirty="0" err="1">
                <a:latin typeface="Chalkboard" panose="03050602040202020205" pitchFamily="66" charset="77"/>
              </a:rPr>
              <a:t>GOval</a:t>
            </a:r>
            <a:r>
              <a:rPr lang="en-US" sz="3000" dirty="0">
                <a:latin typeface="Chalkboard" panose="03050602040202020205" pitchFamily="66" charset="77"/>
              </a:rPr>
              <a:t> I am calling </a:t>
            </a:r>
            <a:r>
              <a:rPr lang="en-US" sz="3000" dirty="0" err="1">
                <a:latin typeface="Chalkboard" panose="03050602040202020205" pitchFamily="66" charset="77"/>
              </a:rPr>
              <a:t>getX</a:t>
            </a:r>
            <a:r>
              <a:rPr lang="en-US" sz="3000" dirty="0">
                <a:latin typeface="Chalkboard" panose="03050602040202020205" pitchFamily="66" charset="77"/>
              </a:rPr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val="341433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933BF-E5D6-B847-A009-522283D6C8DD}"/>
              </a:ext>
            </a:extLst>
          </p:cNvPr>
          <p:cNvSpPr/>
          <p:nvPr/>
        </p:nvSpPr>
        <p:spPr>
          <a:xfrm>
            <a:off x="849312" y="5303837"/>
            <a:ext cx="6557963" cy="1638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chris.deposit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FD4D4B-F15D-A746-8145-0A6A00904B0E}"/>
              </a:ext>
            </a:extLst>
          </p:cNvPr>
          <p:cNvCxnSpPr/>
          <p:nvPr/>
        </p:nvCxnSpPr>
        <p:spPr>
          <a:xfrm>
            <a:off x="392112" y="5075237"/>
            <a:ext cx="8991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D0F276-1D65-A647-AEED-2EDDFD4924C9}"/>
              </a:ext>
            </a:extLst>
          </p:cNvPr>
          <p:cNvSpPr txBox="1"/>
          <p:nvPr/>
        </p:nvSpPr>
        <p:spPr>
          <a:xfrm>
            <a:off x="7474131" y="45418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9F366-94B7-9F4F-97F9-3C724839F088}"/>
              </a:ext>
            </a:extLst>
          </p:cNvPr>
          <p:cNvSpPr txBox="1"/>
          <p:nvPr/>
        </p:nvSpPr>
        <p:spPr>
          <a:xfrm>
            <a:off x="8379454" y="5151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485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8DC41-205A-AB4B-8679-A89B3C1A0685}"/>
              </a:ext>
            </a:extLst>
          </p:cNvPr>
          <p:cNvSpPr/>
          <p:nvPr/>
        </p:nvSpPr>
        <p:spPr>
          <a:xfrm>
            <a:off x="849312" y="5303837"/>
            <a:ext cx="6557963" cy="1638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FF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boolean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success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chris.withdraw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536FB8-DABA-3444-A20C-3D36000AF5AE}"/>
              </a:ext>
            </a:extLst>
          </p:cNvPr>
          <p:cNvCxnSpPr/>
          <p:nvPr/>
        </p:nvCxnSpPr>
        <p:spPr>
          <a:xfrm>
            <a:off x="392112" y="5075237"/>
            <a:ext cx="8991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AED0C9-DCCA-FF40-887B-73A03BA5B63E}"/>
              </a:ext>
            </a:extLst>
          </p:cNvPr>
          <p:cNvSpPr txBox="1"/>
          <p:nvPr/>
        </p:nvSpPr>
        <p:spPr>
          <a:xfrm>
            <a:off x="7474131" y="45418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274F-DF06-9448-A7AA-2DC11AF967B1}"/>
              </a:ext>
            </a:extLst>
          </p:cNvPr>
          <p:cNvSpPr txBox="1"/>
          <p:nvPr/>
        </p:nvSpPr>
        <p:spPr>
          <a:xfrm>
            <a:off x="8379454" y="5151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8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Button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125912" y="515143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4987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4B8D8-66FC-D54E-9464-E59B7FBE6CA1}"/>
              </a:ext>
            </a:extLst>
          </p:cNvPr>
          <p:cNvSpPr txBox="1"/>
          <p:nvPr/>
        </p:nvSpPr>
        <p:spPr>
          <a:xfrm>
            <a:off x="7474131" y="45418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17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627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// 3. How do you make a new one?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(String name,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99F5C-C827-7341-9E02-B7E7352A4DDF}"/>
              </a:ext>
            </a:extLst>
          </p:cNvPr>
          <p:cNvSpPr txBox="1"/>
          <p:nvPr/>
        </p:nvSpPr>
        <p:spPr>
          <a:xfrm>
            <a:off x="7474131" y="45418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61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493837"/>
            <a:ext cx="8719928" cy="42672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960120" y="2468880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36320" y="1652330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5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</p:spTree>
    <p:extLst>
      <p:ext uri="{BB962C8B-B14F-4D97-AF65-F5344CB8AC3E}">
        <p14:creationId xmlns:p14="http://schemas.microsoft.com/office/powerpoint/2010/main" val="2029305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on one slide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112" y="1341437"/>
            <a:ext cx="79047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1. What variables make up this new super variable type?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6512" y="2103437"/>
            <a:ext cx="266771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Instance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12" y="3017837"/>
            <a:ext cx="78165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2. What methods can you call on a variable of this type?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512" y="3877412"/>
            <a:ext cx="27295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It’s public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2112" y="4715612"/>
            <a:ext cx="786785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3. What happens when the user makes a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0432FF"/>
                </a:solidFill>
              </a:rPr>
              <a:t>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6512" y="5532437"/>
            <a:ext cx="253466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The “constructor”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112" y="6675437"/>
            <a:ext cx="8382000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* Don’t forget that all methods and constructors have access to a </a:t>
            </a:r>
            <a:r>
              <a:rPr lang="en-US" sz="2400" b="1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706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0" grpId="0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415594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285050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274637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92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Ball Variable Type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7"/>
            <a:ext cx="7696200" cy="5231299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1996350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812" y="2495164"/>
            <a:ext cx="5166799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Goval</a:t>
            </a:r>
            <a:r>
              <a:rPr lang="en-US" dirty="0"/>
              <a:t> (lets call it shape)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dx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dy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18812" y="3997306"/>
            <a:ext cx="2127505" cy="607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heartbeat();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err="1">
                <a:latin typeface="Courier" pitchFamily="2" charset="0"/>
              </a:rPr>
              <a:t>getGOval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29924" y="5229635"/>
            <a:ext cx="484619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Sets initial values for all the ”instance” </a:t>
            </a:r>
            <a:r>
              <a:rPr lang="en-US" dirty="0" err="1"/>
              <a:t>vars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622430">
            <a:off x="1144574" y="1198473"/>
            <a:ext cx="2739917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Ball class</a:t>
            </a:r>
          </a:p>
        </p:txBody>
      </p:sp>
    </p:spTree>
    <p:extLst>
      <p:ext uri="{BB962C8B-B14F-4D97-AF65-F5344CB8AC3E}">
        <p14:creationId xmlns:p14="http://schemas.microsoft.com/office/powerpoint/2010/main" val="1214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12" y="2179637"/>
            <a:ext cx="3581400" cy="3581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72EAA8-2DD8-074D-85F1-1BFEF334756E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classes?</a:t>
            </a:r>
          </a:p>
        </p:txBody>
      </p:sp>
    </p:spTree>
    <p:extLst>
      <p:ext uri="{BB962C8B-B14F-4D97-AF65-F5344CB8AC3E}">
        <p14:creationId xmlns:p14="http://schemas.microsoft.com/office/powerpoint/2010/main" val="280649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Some </a:t>
            </a:r>
            <a:r>
              <a:rPr lang="en-US" altLang="en-US" sz="3968" i="1" dirty="0">
                <a:solidFill>
                  <a:schemeClr val="bg1"/>
                </a:solidFill>
              </a:rPr>
              <a:t>large</a:t>
            </a:r>
            <a:r>
              <a:rPr lang="en-US" altLang="en-US" sz="3968" dirty="0">
                <a:solidFill>
                  <a:schemeClr val="bg1"/>
                </a:solidFill>
              </a:rPr>
              <a:t> programs are in Java</a:t>
            </a:r>
          </a:p>
        </p:txBody>
      </p:sp>
    </p:spTree>
    <p:extLst>
      <p:ext uri="{BB962C8B-B14F-4D97-AF65-F5344CB8AC3E}">
        <p14:creationId xmlns:p14="http://schemas.microsoft.com/office/powerpoint/2010/main" val="20041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" y="960437"/>
            <a:ext cx="3327368" cy="3323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512" y="1417637"/>
            <a:ext cx="33020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12" y="4541837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13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2255837"/>
            <a:ext cx="26670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>
                <a:solidFill>
                  <a:schemeClr val="bg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02595552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14574</TotalTime>
  <Words>2317</Words>
  <Application>Microsoft Macintosh PowerPoint</Application>
  <PresentationFormat>Custom</PresentationFormat>
  <Paragraphs>536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4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Menlo</vt:lpstr>
      <vt:lpstr>Monaco</vt:lpstr>
      <vt:lpstr>Times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356</cp:revision>
  <cp:lastPrinted>2018-05-18T19:54:10Z</cp:lastPrinted>
  <dcterms:created xsi:type="dcterms:W3CDTF">2012-01-18T02:26:13Z</dcterms:created>
  <dcterms:modified xsi:type="dcterms:W3CDTF">2019-02-27T23:02:19Z</dcterms:modified>
</cp:coreProperties>
</file>